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1"/>
  </p:sldMasterIdLst>
  <p:notesMasterIdLst>
    <p:notesMasterId r:id="rId58"/>
  </p:notesMasterIdLst>
  <p:handoutMasterIdLst>
    <p:handoutMasterId r:id="rId59"/>
  </p:handoutMasterIdLst>
  <p:sldIdLst>
    <p:sldId id="256" r:id="rId2"/>
    <p:sldId id="394" r:id="rId3"/>
    <p:sldId id="318" r:id="rId4"/>
    <p:sldId id="275" r:id="rId5"/>
    <p:sldId id="278" r:id="rId6"/>
    <p:sldId id="279" r:id="rId7"/>
    <p:sldId id="280" r:id="rId8"/>
    <p:sldId id="393" r:id="rId9"/>
    <p:sldId id="285" r:id="rId10"/>
    <p:sldId id="286" r:id="rId11"/>
    <p:sldId id="287" r:id="rId12"/>
    <p:sldId id="288" r:id="rId13"/>
    <p:sldId id="289" r:id="rId14"/>
    <p:sldId id="320" r:id="rId15"/>
    <p:sldId id="321" r:id="rId16"/>
    <p:sldId id="392" r:id="rId17"/>
    <p:sldId id="322"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91" r:id="rId37"/>
    <p:sldId id="343" r:id="rId38"/>
    <p:sldId id="344" r:id="rId39"/>
    <p:sldId id="345" r:id="rId40"/>
    <p:sldId id="346" r:id="rId41"/>
    <p:sldId id="347" r:id="rId42"/>
    <p:sldId id="348" r:id="rId43"/>
    <p:sldId id="349" r:id="rId44"/>
    <p:sldId id="351" r:id="rId45"/>
    <p:sldId id="352" r:id="rId46"/>
    <p:sldId id="353" r:id="rId47"/>
    <p:sldId id="354" r:id="rId48"/>
    <p:sldId id="355" r:id="rId49"/>
    <p:sldId id="356" r:id="rId50"/>
    <p:sldId id="357" r:id="rId51"/>
    <p:sldId id="374" r:id="rId52"/>
    <p:sldId id="375" r:id="rId53"/>
    <p:sldId id="395" r:id="rId54"/>
    <p:sldId id="397" r:id="rId55"/>
    <p:sldId id="396" r:id="rId56"/>
    <p:sldId id="258"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EB4B"/>
    <a:srgbClr val="FE3D38"/>
    <a:srgbClr val="FD4C39"/>
    <a:srgbClr val="F0F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2" autoAdjust="0"/>
    <p:restoredTop sz="94087" autoAdjust="0"/>
  </p:normalViewPr>
  <p:slideViewPr>
    <p:cSldViewPr snapToObjects="1">
      <p:cViewPr>
        <p:scale>
          <a:sx n="80" d="100"/>
          <a:sy n="80" d="100"/>
        </p:scale>
        <p:origin x="-2430" y="-594"/>
      </p:cViewPr>
      <p:guideLst>
        <p:guide orient="horz" pos="1920"/>
        <p:guide pos="240"/>
      </p:guideLst>
    </p:cSldViewPr>
  </p:slideViewPr>
  <p:notesTextViewPr>
    <p:cViewPr>
      <p:scale>
        <a:sx n="100" d="100"/>
        <a:sy n="100" d="100"/>
      </p:scale>
      <p:origin x="0" y="0"/>
    </p:cViewPr>
  </p:notesTextViewPr>
  <p:sorterViewPr>
    <p:cViewPr>
      <p:scale>
        <a:sx n="50" d="100"/>
        <a:sy n="50" d="100"/>
      </p:scale>
      <p:origin x="0" y="0"/>
    </p:cViewPr>
  </p:sorterViewPr>
  <p:notesViewPr>
    <p:cSldViewPr snapToObject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pPr>
              <a:defRPr/>
            </a:pPr>
            <a:endParaRPr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pPr>
              <a:defRPr/>
            </a:pPr>
            <a:fld id="{D26B5891-B7CB-4ACD-A37A-7090F0D2F9CF}" type="datetimeFigureOut">
              <a:rPr lang="zh-CN" altLang="en-US"/>
              <a:pPr>
                <a:defRPr/>
              </a:pPr>
              <a:t>2015-03-13</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pPr>
              <a:defRPr/>
            </a:pPr>
            <a:endParaRPr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FEDEB4F6-4ACF-44D6-A462-660982D18563}" type="slidenum">
              <a:rPr lang="zh-CN" altLang="en-US"/>
              <a:pPr>
                <a:defRPr/>
              </a:pPr>
              <a:t>‹#›</a:t>
            </a:fld>
            <a:endParaRPr lang="en-US" altLang="zh-CN"/>
          </a:p>
        </p:txBody>
      </p:sp>
    </p:spTree>
    <p:extLst>
      <p:ext uri="{BB962C8B-B14F-4D97-AF65-F5344CB8AC3E}">
        <p14:creationId xmlns:p14="http://schemas.microsoft.com/office/powerpoint/2010/main" val="242145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pPr>
              <a:defRPr/>
            </a:pPr>
            <a:fld id="{36B753D4-B35A-4343-A3BA-A07700667FC2}" type="datetimeFigureOut">
              <a:rPr lang="zh-CN" altLang="en-US"/>
              <a:pPr>
                <a:defRPr/>
              </a:pPr>
              <a:t>2015-03-13</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72C88F0A-439F-4B26-98C9-98455D5B489E}" type="slidenum">
              <a:rPr lang="zh-CN" altLang="en-US"/>
              <a:pPr>
                <a:defRPr/>
              </a:pPr>
              <a:t>‹#›</a:t>
            </a:fld>
            <a:endParaRPr lang="en-US" altLang="zh-CN"/>
          </a:p>
        </p:txBody>
      </p:sp>
    </p:spTree>
    <p:extLst>
      <p:ext uri="{BB962C8B-B14F-4D97-AF65-F5344CB8AC3E}">
        <p14:creationId xmlns:p14="http://schemas.microsoft.com/office/powerpoint/2010/main" val="1233613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8B0DBA1-9536-4F46-ABC4-A46B80E2F023}" type="slidenum">
              <a:rPr lang="zh-CN" altLang="en-US" smtClean="0">
                <a:latin typeface="Calibri" pitchFamily="34" charset="0"/>
              </a:rPr>
              <a:pPr eaLnBrk="1" hangingPunct="1"/>
              <a:t>1</a:t>
            </a:fld>
            <a:endParaRPr lang="en-US" altLang="zh-CN"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IAAS</a:t>
            </a:r>
            <a:r>
              <a:rPr lang="zh-CN" altLang="en-US" dirty="0" smtClean="0"/>
              <a:t>服务模式</a:t>
            </a:r>
            <a:endParaRPr lang="en-US" altLang="zh-CN"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79294C96-0BB5-4F54-810A-2513513FCFFC}" type="slidenum">
              <a:rPr lang="en-US" altLang="zh-CN">
                <a:latin typeface="Calibri" pitchFamily="34" charset="0"/>
              </a:rPr>
              <a:pPr eaLnBrk="1" hangingPunct="1"/>
              <a:t>22</a:t>
            </a:fld>
            <a:endParaRPr lang="en-US" altLang="zh-CN">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D5410C08-1E13-4AC1-990B-36619BDCE00C}" type="slidenum">
              <a:rPr lang="en-US" altLang="zh-CN">
                <a:latin typeface="Calibri" pitchFamily="34" charset="0"/>
              </a:rPr>
              <a:pPr eaLnBrk="1" hangingPunct="1"/>
              <a:t>24</a:t>
            </a:fld>
            <a:endParaRPr lang="en-US" altLang="zh-CN">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用装修来类比原来的服务模式</a:t>
            </a:r>
            <a:endParaRPr lang="en-US" altLang="zh-CN"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D3865AE7-7E1B-4BBE-A9F7-6E97128A0F2E}" type="slidenum">
              <a:rPr lang="en-US" altLang="zh-CN">
                <a:latin typeface="Calibri" pitchFamily="34" charset="0"/>
              </a:rPr>
              <a:pPr eaLnBrk="1" hangingPunct="1"/>
              <a:t>25</a:t>
            </a:fld>
            <a:endParaRPr lang="en-US" altLang="zh-CN">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用请装修公司来类比</a:t>
            </a:r>
            <a:r>
              <a:rPr lang="en-US" altLang="zh-CN" smtClean="0"/>
              <a:t>PaaS</a:t>
            </a:r>
            <a:r>
              <a:rPr lang="zh-CN" altLang="en-US" smtClean="0"/>
              <a:t>服务模式</a:t>
            </a:r>
            <a:endParaRPr lang="en-US" altLang="zh-CN"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53A9D3EB-F50C-48FB-B818-5FE7A62D38D8}" type="slidenum">
              <a:rPr lang="en-US" altLang="zh-CN">
                <a:latin typeface="Calibri" pitchFamily="34" charset="0"/>
              </a:rPr>
              <a:pPr eaLnBrk="1" hangingPunct="1"/>
              <a:t>26</a:t>
            </a:fld>
            <a:endParaRPr lang="en-US" altLang="zh-CN">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原来的服务模式</a:t>
            </a:r>
            <a:endParaRPr lang="en-US" altLang="zh-CN" smtClean="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3B60BFBF-DC49-435E-9843-031AD6330E39}" type="slidenum">
              <a:rPr lang="en-US" altLang="zh-CN">
                <a:latin typeface="Calibri" pitchFamily="34" charset="0"/>
              </a:rPr>
              <a:pPr eaLnBrk="1" hangingPunct="1"/>
              <a:t>27</a:t>
            </a:fld>
            <a:endParaRPr lang="en-US" altLang="zh-CN">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PaaS</a:t>
            </a:r>
            <a:r>
              <a:rPr lang="zh-CN" altLang="en-US" smtClean="0"/>
              <a:t>服务模式</a:t>
            </a:r>
            <a:endParaRPr lang="en-US" altLang="zh-CN"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8797A2C2-7227-40E3-A112-8ED515A56532}" type="slidenum">
              <a:rPr lang="en-US" altLang="zh-CN">
                <a:latin typeface="Calibri" pitchFamily="34" charset="0"/>
              </a:rPr>
              <a:pPr eaLnBrk="1" hangingPunct="1"/>
              <a:t>28</a:t>
            </a:fld>
            <a:endParaRPr lang="en-US" altLang="zh-CN">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2B32B365-3594-452B-BB65-E4F8B84BA942}" type="slidenum">
              <a:rPr lang="en-US" altLang="zh-CN">
                <a:latin typeface="Calibri" pitchFamily="34" charset="0"/>
              </a:rPr>
              <a:pPr eaLnBrk="1" hangingPunct="1"/>
              <a:t>30</a:t>
            </a:fld>
            <a:endParaRPr lang="en-US" altLang="zh-CN">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用自娱自乐来类比原来的服务模式</a:t>
            </a:r>
            <a:endParaRPr lang="en-US" altLang="zh-CN"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94A5EDEF-17B0-46A4-9994-B7AEDB46C233}" type="slidenum">
              <a:rPr lang="en-US" altLang="zh-CN">
                <a:latin typeface="Calibri" pitchFamily="34" charset="0"/>
              </a:rPr>
              <a:pPr eaLnBrk="1" hangingPunct="1"/>
              <a:t>31</a:t>
            </a:fld>
            <a:endParaRPr lang="en-US" altLang="zh-CN">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用社区生活来类比</a:t>
            </a:r>
            <a:r>
              <a:rPr lang="en-US" altLang="zh-CN" smtClean="0"/>
              <a:t>SaaS</a:t>
            </a:r>
            <a:r>
              <a:rPr lang="zh-CN" altLang="en-US" smtClean="0"/>
              <a:t>服务模式</a:t>
            </a:r>
            <a:endParaRPr lang="en-US" altLang="zh-CN"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52E5359A-FC39-4A14-9FA4-A5F934DE6A49}" type="slidenum">
              <a:rPr lang="en-US" altLang="zh-CN">
                <a:latin typeface="Calibri" pitchFamily="34" charset="0"/>
              </a:rPr>
              <a:pPr eaLnBrk="1" hangingPunct="1"/>
              <a:t>32</a:t>
            </a:fld>
            <a:endParaRPr lang="en-US" altLang="zh-CN">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原来的软件服务模式</a:t>
            </a:r>
            <a:endParaRPr lang="en-US" altLang="zh-CN"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62BD8D52-B65C-41CD-94F7-4F3FD0C66D04}" type="slidenum">
              <a:rPr lang="en-US" altLang="zh-CN">
                <a:latin typeface="Calibri" pitchFamily="34" charset="0"/>
              </a:rPr>
              <a:pPr eaLnBrk="1" hangingPunct="1"/>
              <a:t>33</a:t>
            </a:fld>
            <a:endParaRPr lang="en-US" altLang="zh-CN">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072EEB-0769-4B32-8E99-8D954EA73B3A}" type="slidenum">
              <a:rPr lang="zh-CN" altLang="en-US" smtClean="0">
                <a:latin typeface="Calibri" pitchFamily="34" charset="0"/>
              </a:rPr>
              <a:pPr eaLnBrk="1" hangingPunct="1"/>
              <a:t>2</a:t>
            </a:fld>
            <a:endParaRPr lang="en-US" altLang="zh-CN"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SaaS</a:t>
            </a:r>
            <a:r>
              <a:rPr lang="zh-CN" altLang="en-US" smtClean="0"/>
              <a:t>服务模式</a:t>
            </a:r>
            <a:endParaRPr lang="en-US" altLang="zh-CN"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36F99BCF-CDF1-44BC-A7E6-EEAF0BB6A1F1}" type="slidenum">
              <a:rPr lang="en-US" altLang="zh-CN">
                <a:latin typeface="Calibri" pitchFamily="34" charset="0"/>
              </a:rPr>
              <a:pPr eaLnBrk="1" hangingPunct="1"/>
              <a:t>34</a:t>
            </a:fld>
            <a:endParaRPr lang="en-US" altLang="zh-CN">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072EEB-0769-4B32-8E99-8D954EA73B3A}" type="slidenum">
              <a:rPr lang="zh-CN" altLang="en-US" smtClean="0">
                <a:latin typeface="Calibri" pitchFamily="34" charset="0"/>
              </a:rPr>
              <a:pPr eaLnBrk="1" hangingPunct="1"/>
              <a:t>36</a:t>
            </a:fld>
            <a:endParaRPr lang="en-US" altLang="zh-CN" smtClean="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可以仿真不同的架构</a:t>
            </a:r>
            <a:endParaRPr lang="zh-CN" altLang="en-US" dirty="0"/>
          </a:p>
        </p:txBody>
      </p:sp>
      <p:sp>
        <p:nvSpPr>
          <p:cNvPr id="4" name="灯片编号占位符 3"/>
          <p:cNvSpPr>
            <a:spLocks noGrp="1"/>
          </p:cNvSpPr>
          <p:nvPr>
            <p:ph type="sldNum" sz="quarter" idx="10"/>
          </p:nvPr>
        </p:nvSpPr>
        <p:spPr/>
        <p:txBody>
          <a:bodyPr/>
          <a:lstStyle/>
          <a:p>
            <a:pPr>
              <a:defRPr/>
            </a:pPr>
            <a:fld id="{72C88F0A-439F-4B26-98C9-98455D5B489E}" type="slidenum">
              <a:rPr lang="zh-CN" altLang="en-US" smtClean="0"/>
              <a:pPr>
                <a:defRPr/>
              </a:pPr>
              <a:t>45</a:t>
            </a:fld>
            <a:endParaRPr lang="en-US" altLang="zh-CN"/>
          </a:p>
        </p:txBody>
      </p:sp>
    </p:spTree>
    <p:extLst>
      <p:ext uri="{BB962C8B-B14F-4D97-AF65-F5344CB8AC3E}">
        <p14:creationId xmlns:p14="http://schemas.microsoft.com/office/powerpoint/2010/main" val="19887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2C88F0A-439F-4B26-98C9-98455D5B489E}" type="slidenum">
              <a:rPr lang="zh-CN" altLang="en-US" smtClean="0"/>
              <a:pPr>
                <a:defRPr/>
              </a:pPr>
              <a:t>46</a:t>
            </a:fld>
            <a:endParaRPr lang="en-US" altLang="zh-CN"/>
          </a:p>
        </p:txBody>
      </p:sp>
    </p:spTree>
    <p:extLst>
      <p:ext uri="{BB962C8B-B14F-4D97-AF65-F5344CB8AC3E}">
        <p14:creationId xmlns:p14="http://schemas.microsoft.com/office/powerpoint/2010/main" val="405044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沙箱技术</a:t>
            </a:r>
            <a:endParaRPr lang="zh-CN" altLang="en-US" dirty="0"/>
          </a:p>
        </p:txBody>
      </p:sp>
      <p:sp>
        <p:nvSpPr>
          <p:cNvPr id="4" name="灯片编号占位符 3"/>
          <p:cNvSpPr>
            <a:spLocks noGrp="1"/>
          </p:cNvSpPr>
          <p:nvPr>
            <p:ph type="sldNum" sz="quarter" idx="10"/>
          </p:nvPr>
        </p:nvSpPr>
        <p:spPr/>
        <p:txBody>
          <a:bodyPr/>
          <a:lstStyle/>
          <a:p>
            <a:pPr>
              <a:defRPr/>
            </a:pPr>
            <a:fld id="{72C88F0A-439F-4B26-98C9-98455D5B489E}" type="slidenum">
              <a:rPr lang="zh-CN" altLang="en-US" smtClean="0"/>
              <a:pPr>
                <a:defRPr/>
              </a:pPr>
              <a:t>49</a:t>
            </a:fld>
            <a:endParaRPr lang="en-US" altLang="zh-CN"/>
          </a:p>
        </p:txBody>
      </p:sp>
    </p:spTree>
    <p:extLst>
      <p:ext uri="{BB962C8B-B14F-4D97-AF65-F5344CB8AC3E}">
        <p14:creationId xmlns:p14="http://schemas.microsoft.com/office/powerpoint/2010/main" val="107071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072EEB-0769-4B32-8E99-8D954EA73B3A}" type="slidenum">
              <a:rPr lang="zh-CN" altLang="en-US" smtClean="0">
                <a:latin typeface="Calibri" pitchFamily="34" charset="0"/>
              </a:rPr>
              <a:pPr eaLnBrk="1" hangingPunct="1"/>
              <a:t>52</a:t>
            </a:fld>
            <a:endParaRPr lang="en-US" altLang="zh-CN"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0CA369-25FC-43A3-815F-465FCE92F1A1}" type="slidenum">
              <a:rPr lang="zh-CN" altLang="en-US" smtClean="0"/>
              <a:t>53</a:t>
            </a:fld>
            <a:endParaRPr lang="zh-CN" altLang="en-US"/>
          </a:p>
        </p:txBody>
      </p:sp>
    </p:spTree>
    <p:extLst>
      <p:ext uri="{BB962C8B-B14F-4D97-AF65-F5344CB8AC3E}">
        <p14:creationId xmlns:p14="http://schemas.microsoft.com/office/powerpoint/2010/main" val="2045907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0CA369-25FC-43A3-815F-465FCE92F1A1}" type="slidenum">
              <a:rPr lang="zh-CN" altLang="en-US" smtClean="0"/>
              <a:t>54</a:t>
            </a:fld>
            <a:endParaRPr lang="zh-CN" altLang="en-US"/>
          </a:p>
        </p:txBody>
      </p:sp>
    </p:spTree>
    <p:extLst>
      <p:ext uri="{BB962C8B-B14F-4D97-AF65-F5344CB8AC3E}">
        <p14:creationId xmlns:p14="http://schemas.microsoft.com/office/powerpoint/2010/main" val="2045907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B349FD6D-428C-4AA3-B9E7-D820DC488D99}" type="slidenum">
              <a:rPr lang="zh-CN" altLang="en-US" smtClean="0">
                <a:latin typeface="Calibri" pitchFamily="34" charset="0"/>
              </a:rPr>
              <a:pPr eaLnBrk="1" hangingPunct="1"/>
              <a:t>56</a:t>
            </a:fld>
            <a:endParaRPr lang="en-US" altLang="zh-CN"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072EEB-0769-4B32-8E99-8D954EA73B3A}" type="slidenum">
              <a:rPr lang="zh-CN" altLang="en-US" smtClean="0">
                <a:latin typeface="Calibri" pitchFamily="34" charset="0"/>
              </a:rPr>
              <a:pPr eaLnBrk="1" hangingPunct="1"/>
              <a:t>8</a:t>
            </a:fld>
            <a:endParaRPr lang="en-US" altLang="zh-CN"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eaLnBrk="0" hangingPunct="0">
              <a:defRPr>
                <a:solidFill>
                  <a:schemeClr val="tx1"/>
                </a:solidFill>
                <a:latin typeface="Arial" pitchFamily="34" charset="0"/>
                <a:cs typeface="Arial" pitchFamily="34" charset="0"/>
              </a:defRPr>
            </a:lvl1pPr>
            <a:lvl2pPr marL="736600" indent="-282575" eaLnBrk="0" hangingPunct="0">
              <a:defRPr>
                <a:solidFill>
                  <a:schemeClr val="tx1"/>
                </a:solidFill>
                <a:latin typeface="Arial" pitchFamily="34" charset="0"/>
                <a:cs typeface="Arial" pitchFamily="34" charset="0"/>
              </a:defRPr>
            </a:lvl2pPr>
            <a:lvl3pPr marL="1135063" indent="-227013" eaLnBrk="0" hangingPunct="0">
              <a:defRPr>
                <a:solidFill>
                  <a:schemeClr val="tx1"/>
                </a:solidFill>
                <a:latin typeface="Arial" pitchFamily="34" charset="0"/>
                <a:cs typeface="Arial" pitchFamily="34" charset="0"/>
              </a:defRPr>
            </a:lvl3pPr>
            <a:lvl4pPr marL="1587500" indent="-225425" eaLnBrk="0" hangingPunct="0">
              <a:defRPr>
                <a:solidFill>
                  <a:schemeClr val="tx1"/>
                </a:solidFill>
                <a:latin typeface="Arial" pitchFamily="34" charset="0"/>
                <a:cs typeface="Arial" pitchFamily="34" charset="0"/>
              </a:defRPr>
            </a:lvl4pPr>
            <a:lvl5pPr marL="2041525" indent="-227013" eaLnBrk="0" hangingPunct="0">
              <a:defRPr>
                <a:solidFill>
                  <a:schemeClr val="tx1"/>
                </a:solidFill>
                <a:latin typeface="Arial" pitchFamily="34" charset="0"/>
                <a:cs typeface="Arial" pitchFamily="34" charset="0"/>
              </a:defRPr>
            </a:lvl5pPr>
            <a:lvl6pPr marL="2498725" indent="-227013" eaLnBrk="0" fontAlgn="base" hangingPunct="0">
              <a:spcBef>
                <a:spcPct val="0"/>
              </a:spcBef>
              <a:spcAft>
                <a:spcPct val="0"/>
              </a:spcAft>
              <a:defRPr>
                <a:solidFill>
                  <a:schemeClr val="tx1"/>
                </a:solidFill>
                <a:latin typeface="Arial" pitchFamily="34" charset="0"/>
                <a:cs typeface="Arial" pitchFamily="34" charset="0"/>
              </a:defRPr>
            </a:lvl6pPr>
            <a:lvl7pPr marL="2955925" indent="-227013" eaLnBrk="0" fontAlgn="base" hangingPunct="0">
              <a:spcBef>
                <a:spcPct val="0"/>
              </a:spcBef>
              <a:spcAft>
                <a:spcPct val="0"/>
              </a:spcAft>
              <a:defRPr>
                <a:solidFill>
                  <a:schemeClr val="tx1"/>
                </a:solidFill>
                <a:latin typeface="Arial" pitchFamily="34" charset="0"/>
                <a:cs typeface="Arial" pitchFamily="34" charset="0"/>
              </a:defRPr>
            </a:lvl7pPr>
            <a:lvl8pPr marL="3413125" indent="-227013" eaLnBrk="0" fontAlgn="base" hangingPunct="0">
              <a:spcBef>
                <a:spcPct val="0"/>
              </a:spcBef>
              <a:spcAft>
                <a:spcPct val="0"/>
              </a:spcAft>
              <a:defRPr>
                <a:solidFill>
                  <a:schemeClr val="tx1"/>
                </a:solidFill>
                <a:latin typeface="Arial" pitchFamily="34" charset="0"/>
                <a:cs typeface="Arial" pitchFamily="34" charset="0"/>
              </a:defRPr>
            </a:lvl8pPr>
            <a:lvl9pPr marL="3870325" indent="-22701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77E5C547-0320-40F1-87B8-CC355C9A3CCC}" type="slidenum">
              <a:rPr lang="en-US" altLang="zh-CN" sz="1200"/>
              <a:pPr algn="r" eaLnBrk="1" hangingPunct="1"/>
              <a:t>9</a:t>
            </a:fld>
            <a:endParaRPr lang="en-US" altLang="zh-CN" sz="1200"/>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684213" y="4343400"/>
            <a:ext cx="548957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numCol="1" anchor="t" anchorCtr="0" compatLnSpc="1">
            <a:prstTxWarp prst="textNoShape">
              <a:avLst/>
            </a:prstTxWarp>
          </a:bodyPr>
          <a:lstStyle/>
          <a:p>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072EEB-0769-4B32-8E99-8D954EA73B3A}" type="slidenum">
              <a:rPr lang="zh-CN" altLang="en-US" smtClean="0">
                <a:latin typeface="Calibri" pitchFamily="34" charset="0"/>
              </a:rPr>
              <a:pPr eaLnBrk="1" hangingPunct="1"/>
              <a:t>16</a:t>
            </a:fld>
            <a:endParaRPr lang="en-US" altLang="zh-CN"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45A9072D-0DCE-4982-8FB6-5E11728A4082}" type="slidenum">
              <a:rPr lang="en-US" altLang="zh-CN">
                <a:latin typeface="Calibri" pitchFamily="34" charset="0"/>
              </a:rPr>
              <a:pPr eaLnBrk="1" hangingPunct="1"/>
              <a:t>18</a:t>
            </a:fld>
            <a:endParaRPr lang="en-US" altLang="zh-CN">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用建房子来类比原来的服务模式</a:t>
            </a:r>
            <a:endParaRPr lang="en-US" altLang="zh-CN"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514E0E4A-C86E-4ABC-A52D-2CFE804FF469}" type="slidenum">
              <a:rPr lang="en-US" altLang="zh-CN">
                <a:latin typeface="Calibri" pitchFamily="34" charset="0"/>
              </a:rPr>
              <a:pPr eaLnBrk="1" hangingPunct="1"/>
              <a:t>19</a:t>
            </a:fld>
            <a:endParaRPr lang="en-US" altLang="zh-CN">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用租房来类比</a:t>
            </a:r>
            <a:r>
              <a:rPr lang="en-US" altLang="zh-CN" dirty="0" smtClean="0"/>
              <a:t>IAAS</a:t>
            </a:r>
            <a:r>
              <a:rPr lang="zh-CN" altLang="en-US" dirty="0" smtClean="0"/>
              <a:t>服务模式</a:t>
            </a:r>
            <a:endParaRPr lang="en-US" altLang="zh-CN"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EAAF61E8-ACA9-4D66-BC55-23BDCB44A0FE}" type="slidenum">
              <a:rPr lang="en-US" altLang="zh-CN">
                <a:latin typeface="Calibri" pitchFamily="34" charset="0"/>
              </a:rPr>
              <a:pPr eaLnBrk="1" hangingPunct="1"/>
              <a:t>20</a:t>
            </a:fld>
            <a:endParaRPr lang="en-US" altLang="zh-CN">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原来的服务模式</a:t>
            </a:r>
            <a:endParaRPr lang="en-US" altLang="zh-CN"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05F72513-8110-4D9B-A26A-F661F17D511C}" type="slidenum">
              <a:rPr lang="en-US" altLang="zh-CN">
                <a:latin typeface="Calibri" pitchFamily="34" charset="0"/>
              </a:rPr>
              <a:pPr eaLnBrk="1" hangingPunct="1"/>
              <a:t>21</a:t>
            </a:fld>
            <a:endParaRPr lang="en-US" altLang="zh-CN">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3" descr="blueband.t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016625"/>
            <a:ext cx="8128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6283076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7280" y="2997368"/>
            <a:ext cx="8031428" cy="507832"/>
          </a:xfrm>
        </p:spPr>
        <p:txBody>
          <a:bodyPr anchor="b" anchorCtr="0"/>
          <a:lstStyle>
            <a:lvl1pPr algn="ctr">
              <a:lnSpc>
                <a:spcPct val="90000"/>
              </a:lnSpc>
              <a:defRPr sz="3700" b="1"/>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8592" y="3796251"/>
            <a:ext cx="7690116" cy="318549"/>
          </a:xfrm>
        </p:spPr>
        <p:txBody>
          <a:bodyPr/>
          <a:lstStyle>
            <a:lvl1pPr marL="0" indent="0" algn="ctr">
              <a:lnSpc>
                <a:spcPct val="90000"/>
              </a:lnSpc>
              <a:spcBef>
                <a:spcPts val="0"/>
              </a:spcBef>
              <a:buNone/>
              <a:defRPr sz="2300" baseline="0">
                <a:solidFill>
                  <a:schemeClr val="accent5"/>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zh-CN" altLang="en-US" smtClean="0"/>
              <a:t>单击此处编辑母版副标题样式</a:t>
            </a:r>
            <a:endParaRPr lang="en-US" dirty="0" smtClean="0"/>
          </a:p>
        </p:txBody>
      </p:sp>
    </p:spTree>
    <p:extLst>
      <p:ext uri="{BB962C8B-B14F-4D97-AF65-F5344CB8AC3E}">
        <p14:creationId xmlns:p14="http://schemas.microsoft.com/office/powerpoint/2010/main" val="32881931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5715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302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2822A017-84E5-4B26-89D5-3FD2F51894F7}" type="datetimeFigureOut">
              <a:rPr lang="en-US" altLang="zh-CN"/>
              <a:pPr/>
              <a:t>3/13/2015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3E193A27-0DE7-4820-99A9-C07AA888A49F}" type="slidenum">
              <a:rPr lang="en-US" altLang="zh-CN"/>
              <a:pPr/>
              <a:t>‹#›</a:t>
            </a:fld>
            <a:endParaRPr lang="en-US" altLang="zh-CN"/>
          </a:p>
        </p:txBody>
      </p:sp>
    </p:spTree>
    <p:extLst>
      <p:ext uri="{BB962C8B-B14F-4D97-AF65-F5344CB8AC3E}">
        <p14:creationId xmlns:p14="http://schemas.microsoft.com/office/powerpoint/2010/main" val="36597176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363" y="636588"/>
            <a:ext cx="8382000" cy="508000"/>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1027" name="Text Placeholder 2"/>
          <p:cNvSpPr>
            <a:spLocks noGrp="1"/>
          </p:cNvSpPr>
          <p:nvPr>
            <p:ph type="body" idx="1"/>
          </p:nvPr>
        </p:nvSpPr>
        <p:spPr bwMode="auto">
          <a:xfrm>
            <a:off x="360363" y="1203325"/>
            <a:ext cx="83820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zh-CN" smtClean="0"/>
              <a:t>&lt;Insert First Level Text&gt;</a:t>
            </a:r>
          </a:p>
          <a:p>
            <a:pPr lvl="1"/>
            <a:r>
              <a:rPr lang="en-US" altLang="zh-CN" smtClean="0"/>
              <a:t>&lt;Insert Second Level Text&gt;</a:t>
            </a:r>
          </a:p>
          <a:p>
            <a:pPr lvl="2"/>
            <a:r>
              <a:rPr lang="en-US" altLang="zh-CN" smtClean="0"/>
              <a:t>&lt;Insert Third Level Text&gt;</a:t>
            </a:r>
          </a:p>
          <a:p>
            <a:pPr lvl="3"/>
            <a:r>
              <a:rPr lang="en-US" altLang="zh-CN" smtClean="0"/>
              <a:t>&lt;Insert Fourth Level Text&gt;</a:t>
            </a:r>
          </a:p>
          <a:p>
            <a:pPr lvl="4"/>
            <a:r>
              <a:rPr lang="en-US" altLang="zh-CN" smtClean="0"/>
              <a:t>&lt;Insert Fifth Level Text&gt;</a:t>
            </a:r>
          </a:p>
        </p:txBody>
      </p:sp>
    </p:spTree>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Lst>
  <p:transition>
    <p:fade/>
  </p:transition>
  <p:timing>
    <p:tnLst>
      <p:par>
        <p:cTn id="1" dur="indefinite" restart="never" nodeType="tmRoot"/>
      </p:par>
    </p:tnLst>
  </p:timing>
  <p:hf sldNum="0" hdr="0"/>
  <p:txStyles>
    <p:title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p:titleStyle>
    <p:bodyStyle>
      <a:lvl1pPr marL="288925" indent="-288925" algn="l" defTabSz="912813" rtl="0" eaLnBrk="0" fontAlgn="base" hangingPunct="0">
        <a:lnSpc>
          <a:spcPct val="90000"/>
        </a:lnSpc>
        <a:spcBef>
          <a:spcPct val="20000"/>
        </a:spcBef>
        <a:spcAft>
          <a:spcPct val="0"/>
        </a:spcAft>
        <a:buFont typeface="Arial" pitchFamily="34" charset="0"/>
        <a:buChar char="•"/>
        <a:defRPr sz="2300" kern="1200">
          <a:solidFill>
            <a:schemeClr val="bg1"/>
          </a:solidFill>
          <a:latin typeface="Arial" pitchFamily="34" charset="0"/>
          <a:ea typeface="+mn-ea"/>
          <a:cs typeface="+mn-cs"/>
        </a:defRPr>
      </a:lvl1pPr>
      <a:lvl2pPr marL="519113" indent="-2286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2pPr>
      <a:lvl3pPr marL="712788" indent="-192088"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3pPr>
      <a:lvl4pPr marL="954088" indent="-2413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4pPr>
      <a:lvl5pPr marL="1184275" indent="-2286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fguo@bjtu.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mengxy@bjtu.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34.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55.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6.jpe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40.jpeg"/><Relationship Id="rId9"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6.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55.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3.png"/><Relationship Id="rId3" Type="http://schemas.openxmlformats.org/officeDocument/2006/relationships/image" Target="../media/image86.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14.jpe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jpe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jpeg"/><Relationship Id="rId10" Type="http://schemas.openxmlformats.org/officeDocument/2006/relationships/image" Target="../media/image95.png"/><Relationship Id="rId4" Type="http://schemas.openxmlformats.org/officeDocument/2006/relationships/image" Target="../media/image89.jpeg"/><Relationship Id="rId9" Type="http://schemas.openxmlformats.org/officeDocument/2006/relationships/image" Target="../media/image94.png"/><Relationship Id="rId1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7.jpe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hyperlink" Target="http://www.xen.org/" TargetMode="Externa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4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27.e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副标题 2"/>
          <p:cNvSpPr>
            <a:spLocks noGrp="1"/>
          </p:cNvSpPr>
          <p:nvPr>
            <p:ph type="subTitle" idx="1"/>
          </p:nvPr>
        </p:nvSpPr>
        <p:spPr>
          <a:xfrm>
            <a:off x="798513" y="3484912"/>
            <a:ext cx="7689850" cy="2215991"/>
          </a:xfrm>
        </p:spPr>
        <p:txBody>
          <a:bodyPr anchor="ctr"/>
          <a:lstStyle/>
          <a:p>
            <a:pPr>
              <a:lnSpc>
                <a:spcPct val="150000"/>
              </a:lnSpc>
              <a:spcBef>
                <a:spcPct val="0"/>
              </a:spcBef>
            </a:pPr>
            <a:r>
              <a:rPr lang="zh-CN" altLang="en-US" sz="2400" dirty="0" smtClean="0">
                <a:solidFill>
                  <a:schemeClr val="bg1"/>
                </a:solidFill>
                <a:latin typeface="微软雅黑" pitchFamily="34" charset="-122"/>
                <a:ea typeface="微软雅黑" pitchFamily="34" charset="-122"/>
              </a:rPr>
              <a:t>北京交通大学 软件学院</a:t>
            </a:r>
            <a:endParaRPr lang="en-US" altLang="zh-CN" sz="2400" dirty="0" smtClean="0">
              <a:solidFill>
                <a:schemeClr val="bg1"/>
              </a:solidFill>
              <a:latin typeface="微软雅黑" pitchFamily="34" charset="-122"/>
              <a:ea typeface="微软雅黑" pitchFamily="34" charset="-122"/>
            </a:endParaRPr>
          </a:p>
          <a:p>
            <a:pPr>
              <a:lnSpc>
                <a:spcPct val="150000"/>
              </a:lnSpc>
              <a:spcBef>
                <a:spcPct val="0"/>
              </a:spcBef>
            </a:pPr>
            <a:r>
              <a:rPr lang="zh-CN" altLang="en-US" sz="2400" dirty="0" smtClean="0">
                <a:solidFill>
                  <a:schemeClr val="bg1"/>
                </a:solidFill>
                <a:latin typeface="微软雅黑" pitchFamily="34" charset="-122"/>
                <a:ea typeface="微软雅黑" pitchFamily="34" charset="-122"/>
              </a:rPr>
              <a:t>郭关</a:t>
            </a:r>
            <a:r>
              <a:rPr lang="zh-CN" altLang="en-US" sz="2400" dirty="0" smtClean="0">
                <a:solidFill>
                  <a:schemeClr val="bg1"/>
                </a:solidFill>
                <a:latin typeface="微软雅黑" pitchFamily="34" charset="-122"/>
                <a:ea typeface="微软雅黑" pitchFamily="34" charset="-122"/>
              </a:rPr>
              <a:t>飞   （</a:t>
            </a:r>
            <a:r>
              <a:rPr lang="en-US" altLang="zh-CN" sz="2400" dirty="0" smtClean="0">
                <a:solidFill>
                  <a:schemeClr val="bg1"/>
                </a:solidFill>
                <a:latin typeface="微软雅黑" pitchFamily="34" charset="-122"/>
                <a:ea typeface="微软雅黑" pitchFamily="34" charset="-122"/>
                <a:hlinkClick r:id="rId3"/>
              </a:rPr>
              <a:t>gfguo@bjtu.edu.cn</a:t>
            </a:r>
            <a:r>
              <a:rPr lang="zh-CN" altLang="en-US" sz="2400" dirty="0" smtClean="0">
                <a:solidFill>
                  <a:schemeClr val="bg1"/>
                </a:solidFill>
                <a:latin typeface="微软雅黑" pitchFamily="34" charset="-122"/>
                <a:ea typeface="微软雅黑" pitchFamily="34" charset="-122"/>
              </a:rPr>
              <a:t>）</a:t>
            </a:r>
            <a:endParaRPr lang="en-US" altLang="zh-CN" sz="2400" dirty="0" smtClean="0">
              <a:solidFill>
                <a:schemeClr val="bg1"/>
              </a:solidFill>
              <a:latin typeface="微软雅黑" pitchFamily="34" charset="-122"/>
              <a:ea typeface="微软雅黑" pitchFamily="34" charset="-122"/>
            </a:endParaRPr>
          </a:p>
          <a:p>
            <a:pPr>
              <a:lnSpc>
                <a:spcPct val="150000"/>
              </a:lnSpc>
              <a:spcBef>
                <a:spcPct val="0"/>
              </a:spcBef>
            </a:pPr>
            <a:r>
              <a:rPr lang="zh-CN" altLang="en-US" sz="2400" dirty="0">
                <a:solidFill>
                  <a:schemeClr val="bg1"/>
                </a:solidFill>
                <a:latin typeface="微软雅黑" pitchFamily="34" charset="-122"/>
                <a:ea typeface="微软雅黑" pitchFamily="34" charset="-122"/>
              </a:rPr>
              <a:t>孟宪</a:t>
            </a:r>
            <a:r>
              <a:rPr lang="zh-CN" altLang="en-US" sz="2400" dirty="0" smtClean="0">
                <a:solidFill>
                  <a:schemeClr val="bg1"/>
                </a:solidFill>
                <a:latin typeface="微软雅黑" pitchFamily="34" charset="-122"/>
                <a:ea typeface="微软雅黑" pitchFamily="34" charset="-122"/>
              </a:rPr>
              <a:t>宇（</a:t>
            </a:r>
            <a:r>
              <a:rPr lang="en-US" altLang="zh-CN" sz="2400" dirty="0" smtClean="0">
                <a:solidFill>
                  <a:schemeClr val="bg1"/>
                </a:solidFill>
                <a:latin typeface="微软雅黑" pitchFamily="34" charset="-122"/>
                <a:ea typeface="微软雅黑" pitchFamily="34" charset="-122"/>
                <a:hlinkClick r:id="rId4"/>
              </a:rPr>
              <a:t>mengxy@bjtu.edu.cn</a:t>
            </a:r>
            <a:r>
              <a:rPr lang="zh-CN" altLang="en-US" sz="2400" dirty="0" smtClean="0">
                <a:solidFill>
                  <a:schemeClr val="bg1"/>
                </a:solidFill>
                <a:latin typeface="微软雅黑" pitchFamily="34" charset="-122"/>
                <a:ea typeface="微软雅黑" pitchFamily="34" charset="-122"/>
              </a:rPr>
              <a:t>）</a:t>
            </a:r>
            <a:endParaRPr lang="en-US" altLang="zh-CN" sz="2400" dirty="0" smtClean="0">
              <a:solidFill>
                <a:schemeClr val="bg1"/>
              </a:solidFill>
              <a:latin typeface="微软雅黑" pitchFamily="34" charset="-122"/>
              <a:ea typeface="微软雅黑" pitchFamily="34" charset="-122"/>
            </a:endParaRPr>
          </a:p>
          <a:p>
            <a:pPr>
              <a:lnSpc>
                <a:spcPct val="150000"/>
              </a:lnSpc>
              <a:spcBef>
                <a:spcPct val="0"/>
              </a:spcBef>
            </a:pPr>
            <a:fld id="{BFF7CE16-34C4-4072-BEC4-DE4EAEB0BD9B}" type="datetime6">
              <a:rPr lang="zh-CN" altLang="en-US" sz="2400" smtClean="0">
                <a:solidFill>
                  <a:schemeClr val="bg1"/>
                </a:solidFill>
                <a:latin typeface="微软雅黑" pitchFamily="34" charset="-122"/>
                <a:ea typeface="微软雅黑" pitchFamily="34" charset="-122"/>
              </a:rPr>
              <a:pPr>
                <a:lnSpc>
                  <a:spcPct val="150000"/>
                </a:lnSpc>
                <a:spcBef>
                  <a:spcPct val="0"/>
                </a:spcBef>
              </a:pPr>
              <a:t>2015年3月</a:t>
            </a:fld>
            <a:endParaRPr lang="en-US" altLang="zh-CN" sz="2400" dirty="0">
              <a:solidFill>
                <a:schemeClr val="bg1"/>
              </a:solidFill>
              <a:latin typeface="微软雅黑" pitchFamily="34" charset="-122"/>
              <a:ea typeface="微软雅黑" pitchFamily="34" charset="-122"/>
            </a:endParaRPr>
          </a:p>
        </p:txBody>
      </p:sp>
      <p:sp>
        <p:nvSpPr>
          <p:cNvPr id="3" name="标题 2"/>
          <p:cNvSpPr>
            <a:spLocks noGrp="1"/>
          </p:cNvSpPr>
          <p:nvPr>
            <p:ph type="ctrTitle"/>
          </p:nvPr>
        </p:nvSpPr>
        <p:spPr>
          <a:xfrm>
            <a:off x="611560" y="2708920"/>
            <a:ext cx="8031428" cy="553998"/>
          </a:xfrm>
        </p:spPr>
        <p:txBody>
          <a:bodyPr/>
          <a:lstStyle/>
          <a:p>
            <a:r>
              <a:rPr lang="zh-CN" altLang="en-US" sz="4000" dirty="0" smtClean="0">
                <a:latin typeface="微软雅黑" pitchFamily="34" charset="-122"/>
                <a:ea typeface="微软雅黑" pitchFamily="34" charset="-122"/>
              </a:rPr>
              <a:t>云计算与云管理系统</a:t>
            </a:r>
            <a:endParaRPr lang="zh-CN" alt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Amaz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2656"/>
            <a:ext cx="2209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609600" y="2132576"/>
            <a:ext cx="7715250" cy="425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spcBef>
                <a:spcPts val="1800"/>
              </a:spcBef>
              <a:buFont typeface="Arial" pitchFamily="34" charset="0"/>
              <a:buNone/>
            </a:pPr>
            <a:r>
              <a:rPr lang="en-US" altLang="zh-CN" sz="2400" dirty="0">
                <a:solidFill>
                  <a:schemeClr val="bg1"/>
                </a:solidFill>
                <a:latin typeface="微软雅黑" pitchFamily="34" charset="-122"/>
                <a:ea typeface="微软雅黑" pitchFamily="34" charset="-122"/>
                <a:sym typeface="Wingdings" pitchFamily="2" charset="2"/>
              </a:rPr>
              <a:t></a:t>
            </a:r>
            <a:r>
              <a:rPr lang="zh-CN" altLang="en-US" sz="2400" dirty="0">
                <a:solidFill>
                  <a:schemeClr val="bg1"/>
                </a:solidFill>
                <a:latin typeface="微软雅黑" pitchFamily="34" charset="-122"/>
                <a:ea typeface="微软雅黑" pitchFamily="34" charset="-122"/>
              </a:rPr>
              <a:t>研发了弹性计算云</a:t>
            </a:r>
            <a:r>
              <a:rPr lang="en-US" altLang="zh-CN" sz="2400" dirty="0">
                <a:solidFill>
                  <a:schemeClr val="bg1"/>
                </a:solidFill>
                <a:latin typeface="微软雅黑" pitchFamily="34" charset="-122"/>
                <a:ea typeface="微软雅黑" pitchFamily="34" charset="-122"/>
              </a:rPr>
              <a:t>EC2</a:t>
            </a:r>
            <a:r>
              <a:rPr lang="zh-CN" altLang="en-US" sz="2400" dirty="0">
                <a:solidFill>
                  <a:schemeClr val="bg1"/>
                </a:solidFill>
                <a:latin typeface="微软雅黑" pitchFamily="34" charset="-122"/>
                <a:ea typeface="微软雅黑" pitchFamily="34" charset="-122"/>
              </a:rPr>
              <a:t>（</a:t>
            </a:r>
            <a:r>
              <a:rPr lang="en-US" altLang="zh-CN" sz="2400" dirty="0">
                <a:solidFill>
                  <a:schemeClr val="bg1"/>
                </a:solidFill>
                <a:latin typeface="微软雅黑" pitchFamily="34" charset="-122"/>
                <a:ea typeface="微软雅黑" pitchFamily="34" charset="-122"/>
              </a:rPr>
              <a:t>Elastic Computing Cloud</a:t>
            </a:r>
            <a:r>
              <a:rPr lang="zh-CN" altLang="en-US" sz="2400" dirty="0">
                <a:solidFill>
                  <a:schemeClr val="bg1"/>
                </a:solidFill>
                <a:latin typeface="微软雅黑" pitchFamily="34" charset="-122"/>
                <a:ea typeface="微软雅黑" pitchFamily="34" charset="-122"/>
              </a:rPr>
              <a:t>）和简单存储服务</a:t>
            </a:r>
            <a:r>
              <a:rPr lang="en-US" altLang="zh-CN" sz="2400" dirty="0">
                <a:solidFill>
                  <a:schemeClr val="bg1"/>
                </a:solidFill>
                <a:latin typeface="微软雅黑" pitchFamily="34" charset="-122"/>
                <a:ea typeface="微软雅黑" pitchFamily="34" charset="-122"/>
              </a:rPr>
              <a:t>S3</a:t>
            </a:r>
            <a:r>
              <a:rPr lang="zh-CN" altLang="en-US" sz="2400" dirty="0">
                <a:solidFill>
                  <a:schemeClr val="bg1"/>
                </a:solidFill>
                <a:latin typeface="微软雅黑" pitchFamily="34" charset="-122"/>
                <a:ea typeface="微软雅黑" pitchFamily="34" charset="-122"/>
              </a:rPr>
              <a:t>（</a:t>
            </a:r>
            <a:r>
              <a:rPr lang="en-US" altLang="zh-CN" sz="2400" dirty="0">
                <a:solidFill>
                  <a:schemeClr val="bg1"/>
                </a:solidFill>
                <a:latin typeface="微软雅黑" pitchFamily="34" charset="-122"/>
                <a:ea typeface="微软雅黑" pitchFamily="34" charset="-122"/>
              </a:rPr>
              <a:t>Simple Storage Service</a:t>
            </a:r>
            <a:r>
              <a:rPr lang="zh-CN" altLang="en-US" sz="2400" dirty="0">
                <a:solidFill>
                  <a:schemeClr val="bg1"/>
                </a:solidFill>
                <a:latin typeface="微软雅黑" pitchFamily="34" charset="-122"/>
                <a:ea typeface="微软雅黑" pitchFamily="34" charset="-122"/>
              </a:rPr>
              <a:t>）为企业提供计算和存储服务 </a:t>
            </a:r>
          </a:p>
          <a:p>
            <a:pPr>
              <a:lnSpc>
                <a:spcPct val="120000"/>
              </a:lnSpc>
              <a:spcBef>
                <a:spcPts val="1800"/>
              </a:spcBef>
              <a:buFont typeface="Arial" pitchFamily="34" charset="0"/>
              <a:buNone/>
            </a:pPr>
            <a:r>
              <a:rPr lang="zh-CN" altLang="en-US" sz="2400" dirty="0">
                <a:solidFill>
                  <a:schemeClr val="bg1"/>
                </a:solidFill>
                <a:latin typeface="微软雅黑" pitchFamily="34" charset="-122"/>
                <a:ea typeface="微软雅黑" pitchFamily="34" charset="-122"/>
                <a:sym typeface="Wingdings" pitchFamily="2" charset="2"/>
              </a:rPr>
              <a:t>收费的服务项目包括存储空间、带宽、</a:t>
            </a:r>
            <a:r>
              <a:rPr lang="en-US" altLang="zh-CN" sz="2400" dirty="0">
                <a:solidFill>
                  <a:schemeClr val="bg1"/>
                </a:solidFill>
                <a:latin typeface="微软雅黑" pitchFamily="34" charset="-122"/>
                <a:ea typeface="微软雅黑" pitchFamily="34" charset="-122"/>
                <a:sym typeface="Wingdings" pitchFamily="2" charset="2"/>
              </a:rPr>
              <a:t>CPU</a:t>
            </a:r>
            <a:r>
              <a:rPr lang="zh-CN" altLang="en-US" sz="2400" dirty="0">
                <a:solidFill>
                  <a:schemeClr val="bg1"/>
                </a:solidFill>
                <a:latin typeface="微软雅黑" pitchFamily="34" charset="-122"/>
                <a:ea typeface="微软雅黑" pitchFamily="34" charset="-122"/>
                <a:sym typeface="Wingdings" pitchFamily="2" charset="2"/>
              </a:rPr>
              <a:t>资源以及月租费 </a:t>
            </a:r>
          </a:p>
          <a:p>
            <a:pPr>
              <a:lnSpc>
                <a:spcPct val="120000"/>
              </a:lnSpc>
              <a:spcBef>
                <a:spcPts val="1800"/>
              </a:spcBef>
              <a:buFont typeface="Arial" pitchFamily="34" charset="0"/>
              <a:buNone/>
            </a:pPr>
            <a:r>
              <a:rPr lang="zh-CN" altLang="en-US" sz="2400" dirty="0">
                <a:solidFill>
                  <a:schemeClr val="bg1"/>
                </a:solidFill>
                <a:latin typeface="微软雅黑" pitchFamily="34" charset="-122"/>
                <a:ea typeface="微软雅黑" pitchFamily="34" charset="-122"/>
                <a:sym typeface="Wingdings" pitchFamily="2" charset="2"/>
              </a:rPr>
              <a:t>诞生不到两年的时间内，</a:t>
            </a:r>
            <a:r>
              <a:rPr lang="en-US" altLang="zh-CN" sz="2400" dirty="0">
                <a:solidFill>
                  <a:schemeClr val="bg1"/>
                </a:solidFill>
                <a:latin typeface="微软雅黑" pitchFamily="34" charset="-122"/>
                <a:ea typeface="微软雅黑" pitchFamily="34" charset="-122"/>
                <a:sym typeface="Wingdings" pitchFamily="2" charset="2"/>
              </a:rPr>
              <a:t>Amazon</a:t>
            </a:r>
            <a:r>
              <a:rPr lang="zh-CN" altLang="en-US" sz="2400" dirty="0">
                <a:solidFill>
                  <a:schemeClr val="bg1"/>
                </a:solidFill>
                <a:latin typeface="微软雅黑" pitchFamily="34" charset="-122"/>
                <a:ea typeface="微软雅黑" pitchFamily="34" charset="-122"/>
                <a:sym typeface="Wingdings" pitchFamily="2" charset="2"/>
              </a:rPr>
              <a:t>的注册用户就多达</a:t>
            </a:r>
            <a:r>
              <a:rPr lang="en-US" altLang="zh-CN" sz="2400" dirty="0">
                <a:solidFill>
                  <a:schemeClr val="bg1"/>
                </a:solidFill>
                <a:latin typeface="微软雅黑" pitchFamily="34" charset="-122"/>
                <a:ea typeface="微软雅黑" pitchFamily="34" charset="-122"/>
                <a:sym typeface="Wingdings" pitchFamily="2" charset="2"/>
              </a:rPr>
              <a:t>44</a:t>
            </a:r>
            <a:r>
              <a:rPr lang="zh-CN" altLang="en-US" sz="2400" dirty="0">
                <a:solidFill>
                  <a:schemeClr val="bg1"/>
                </a:solidFill>
                <a:latin typeface="微软雅黑" pitchFamily="34" charset="-122"/>
                <a:ea typeface="微软雅黑" pitchFamily="34" charset="-122"/>
                <a:sym typeface="Wingdings" pitchFamily="2" charset="2"/>
              </a:rPr>
              <a:t>万人，其中包括为数众多的企业级用户 </a:t>
            </a:r>
          </a:p>
          <a:p>
            <a:pPr>
              <a:spcBef>
                <a:spcPts val="1800"/>
              </a:spcBef>
              <a:buFont typeface="Arial" pitchFamily="34" charset="0"/>
              <a:buNone/>
            </a:pPr>
            <a:endParaRPr lang="zh-CN" altLang="en-US" sz="2400" b="1" dirty="0">
              <a:solidFill>
                <a:schemeClr val="bg1"/>
              </a:solidFill>
              <a:latin typeface="宋体" pitchFamily="2" charset="-122"/>
              <a:ea typeface="宋体" pitchFamily="2" charset="-122"/>
              <a:sym typeface="Wingdings"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785813" y="1882943"/>
            <a:ext cx="7715250" cy="429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spcBef>
                <a:spcPts val="1800"/>
              </a:spcBef>
              <a:buFont typeface="Arial" pitchFamily="34" charset="0"/>
              <a:buNone/>
            </a:pPr>
            <a:r>
              <a:rPr lang="en-US" altLang="zh-CN" sz="2400" dirty="0">
                <a:solidFill>
                  <a:schemeClr val="bg1"/>
                </a:solidFill>
                <a:latin typeface="微软雅黑" pitchFamily="34" charset="-122"/>
                <a:ea typeface="微软雅黑" pitchFamily="34" charset="-122"/>
                <a:sym typeface="Wingdings" pitchFamily="2" charset="2"/>
              </a:rPr>
              <a:t></a:t>
            </a:r>
            <a:r>
              <a:rPr lang="en-US" altLang="zh-CN" sz="2400" dirty="0">
                <a:solidFill>
                  <a:schemeClr val="bg1"/>
                </a:solidFill>
                <a:latin typeface="微软雅黑" pitchFamily="34" charset="-122"/>
                <a:ea typeface="微软雅黑" pitchFamily="34" charset="-122"/>
              </a:rPr>
              <a:t>Google</a:t>
            </a:r>
            <a:r>
              <a:rPr lang="zh-CN" altLang="en-US" sz="2400" dirty="0">
                <a:solidFill>
                  <a:schemeClr val="bg1"/>
                </a:solidFill>
                <a:latin typeface="微软雅黑" pitchFamily="34" charset="-122"/>
                <a:ea typeface="微软雅黑" pitchFamily="34" charset="-122"/>
              </a:rPr>
              <a:t>搜索引擎建立在分布在</a:t>
            </a:r>
            <a:r>
              <a:rPr lang="en-US" altLang="zh-CN" sz="2400" dirty="0">
                <a:solidFill>
                  <a:schemeClr val="bg1"/>
                </a:solidFill>
                <a:latin typeface="微软雅黑" pitchFamily="34" charset="-122"/>
                <a:ea typeface="微软雅黑" pitchFamily="34" charset="-122"/>
              </a:rPr>
              <a:t>30</a:t>
            </a:r>
            <a:r>
              <a:rPr lang="zh-CN" altLang="en-US" sz="2400" dirty="0">
                <a:solidFill>
                  <a:schemeClr val="bg1"/>
                </a:solidFill>
                <a:latin typeface="微软雅黑" pitchFamily="34" charset="-122"/>
                <a:ea typeface="微软雅黑" pitchFamily="34" charset="-122"/>
              </a:rPr>
              <a:t>多个站点、超过</a:t>
            </a:r>
            <a:r>
              <a:rPr lang="en-US" altLang="zh-CN" sz="2400" dirty="0">
                <a:solidFill>
                  <a:schemeClr val="bg1"/>
                </a:solidFill>
                <a:latin typeface="微软雅黑" pitchFamily="34" charset="-122"/>
                <a:ea typeface="微软雅黑" pitchFamily="34" charset="-122"/>
              </a:rPr>
              <a:t>200</a:t>
            </a:r>
            <a:r>
              <a:rPr lang="zh-CN" altLang="en-US" sz="2400" dirty="0">
                <a:solidFill>
                  <a:schemeClr val="bg1"/>
                </a:solidFill>
                <a:latin typeface="微软雅黑" pitchFamily="34" charset="-122"/>
                <a:ea typeface="微软雅黑" pitchFamily="34" charset="-122"/>
              </a:rPr>
              <a:t>万台服务器构成的云计算设施的支撑之上，这些设施的数量正在迅猛增长</a:t>
            </a:r>
            <a:endParaRPr lang="en-US" altLang="zh-CN" sz="2400" dirty="0">
              <a:solidFill>
                <a:schemeClr val="bg1"/>
              </a:solidFill>
              <a:latin typeface="微软雅黑" pitchFamily="34" charset="-122"/>
              <a:ea typeface="微软雅黑" pitchFamily="34" charset="-122"/>
            </a:endParaRPr>
          </a:p>
          <a:p>
            <a:pPr>
              <a:lnSpc>
                <a:spcPct val="120000"/>
              </a:lnSpc>
              <a:spcBef>
                <a:spcPts val="1800"/>
              </a:spcBef>
              <a:buFont typeface="Arial" pitchFamily="34" charset="0"/>
              <a:buNone/>
            </a:pPr>
            <a:r>
              <a:rPr lang="en-US" altLang="zh-CN" sz="2400" dirty="0">
                <a:solidFill>
                  <a:schemeClr val="bg1"/>
                </a:solidFill>
                <a:latin typeface="微软雅黑" pitchFamily="34" charset="-122"/>
                <a:ea typeface="微软雅黑" pitchFamily="34" charset="-122"/>
                <a:sym typeface="Wingdings" pitchFamily="2" charset="2"/>
              </a:rPr>
              <a:t></a:t>
            </a:r>
            <a:r>
              <a:rPr lang="en-US" altLang="zh-CN" sz="2400" dirty="0">
                <a:solidFill>
                  <a:schemeClr val="bg1"/>
                </a:solidFill>
                <a:latin typeface="微软雅黑" pitchFamily="34" charset="-122"/>
                <a:ea typeface="微软雅黑" pitchFamily="34" charset="-122"/>
              </a:rPr>
              <a:t>Google</a:t>
            </a:r>
            <a:r>
              <a:rPr lang="zh-CN" altLang="en-US" sz="2400" dirty="0">
                <a:solidFill>
                  <a:schemeClr val="bg1"/>
                </a:solidFill>
                <a:latin typeface="微软雅黑" pitchFamily="34" charset="-122"/>
                <a:ea typeface="微软雅黑" pitchFamily="34" charset="-122"/>
              </a:rPr>
              <a:t>的一系列成功应用，包括</a:t>
            </a:r>
            <a:r>
              <a:rPr lang="en-US" altLang="zh-CN" sz="2400" dirty="0">
                <a:solidFill>
                  <a:schemeClr val="bg1"/>
                </a:solidFill>
                <a:latin typeface="微软雅黑" pitchFamily="34" charset="-122"/>
                <a:ea typeface="微软雅黑" pitchFamily="34" charset="-122"/>
              </a:rPr>
              <a:t>Google</a:t>
            </a:r>
            <a:r>
              <a:rPr lang="zh-CN" altLang="en-US" sz="2400" dirty="0">
                <a:solidFill>
                  <a:schemeClr val="bg1"/>
                </a:solidFill>
                <a:latin typeface="微软雅黑" pitchFamily="34" charset="-122"/>
                <a:ea typeface="微软雅黑" pitchFamily="34" charset="-122"/>
              </a:rPr>
              <a:t>地球、地图、</a:t>
            </a:r>
            <a:r>
              <a:rPr lang="en-US" altLang="zh-CN" sz="2400" dirty="0">
                <a:solidFill>
                  <a:schemeClr val="bg1"/>
                </a:solidFill>
                <a:latin typeface="微软雅黑" pitchFamily="34" charset="-122"/>
                <a:ea typeface="微软雅黑" pitchFamily="34" charset="-122"/>
              </a:rPr>
              <a:t>Gmail</a:t>
            </a:r>
            <a:r>
              <a:rPr lang="zh-CN" altLang="en-US" sz="2400" dirty="0">
                <a:solidFill>
                  <a:schemeClr val="bg1"/>
                </a:solidFill>
                <a:latin typeface="微软雅黑" pitchFamily="34" charset="-122"/>
                <a:ea typeface="微软雅黑" pitchFamily="34" charset="-122"/>
              </a:rPr>
              <a:t>、</a:t>
            </a:r>
            <a:r>
              <a:rPr lang="en-US" altLang="zh-CN" sz="2400" dirty="0">
                <a:solidFill>
                  <a:schemeClr val="bg1"/>
                </a:solidFill>
                <a:latin typeface="微软雅黑" pitchFamily="34" charset="-122"/>
                <a:ea typeface="微软雅黑" pitchFamily="34" charset="-122"/>
              </a:rPr>
              <a:t>Docs</a:t>
            </a:r>
            <a:r>
              <a:rPr lang="zh-CN" altLang="en-US" sz="2400" dirty="0">
                <a:solidFill>
                  <a:schemeClr val="bg1"/>
                </a:solidFill>
                <a:latin typeface="微软雅黑" pitchFamily="34" charset="-122"/>
                <a:ea typeface="微软雅黑" pitchFamily="34" charset="-122"/>
              </a:rPr>
              <a:t>等也同样使用了这些基础设施</a:t>
            </a:r>
            <a:endParaRPr lang="en-US" altLang="zh-CN" sz="2400" dirty="0">
              <a:solidFill>
                <a:schemeClr val="bg1"/>
              </a:solidFill>
              <a:latin typeface="微软雅黑" pitchFamily="34" charset="-122"/>
              <a:ea typeface="微软雅黑" pitchFamily="34" charset="-122"/>
            </a:endParaRPr>
          </a:p>
          <a:p>
            <a:pPr>
              <a:lnSpc>
                <a:spcPct val="120000"/>
              </a:lnSpc>
              <a:spcBef>
                <a:spcPts val="1800"/>
              </a:spcBef>
              <a:buFont typeface="Arial" pitchFamily="34" charset="0"/>
              <a:buNone/>
            </a:pPr>
            <a:r>
              <a:rPr lang="zh-CN" altLang="en-US" sz="2400" dirty="0">
                <a:solidFill>
                  <a:schemeClr val="bg1"/>
                </a:solidFill>
                <a:latin typeface="微软雅黑" pitchFamily="34" charset="-122"/>
                <a:ea typeface="微软雅黑" pitchFamily="34" charset="-122"/>
                <a:sym typeface="Wingdings" pitchFamily="2" charset="2"/>
              </a:rPr>
              <a:t></a:t>
            </a:r>
            <a:r>
              <a:rPr lang="zh-CN" altLang="en-US" sz="2400" dirty="0">
                <a:solidFill>
                  <a:schemeClr val="bg1"/>
                </a:solidFill>
                <a:latin typeface="微软雅黑" pitchFamily="34" charset="-122"/>
                <a:ea typeface="微软雅黑" pitchFamily="34" charset="-122"/>
              </a:rPr>
              <a:t>目前，</a:t>
            </a:r>
            <a:r>
              <a:rPr lang="en-US" altLang="zh-CN" sz="2400" dirty="0">
                <a:solidFill>
                  <a:schemeClr val="bg1"/>
                </a:solidFill>
                <a:latin typeface="微软雅黑" pitchFamily="34" charset="-122"/>
                <a:ea typeface="微软雅黑" pitchFamily="34" charset="-122"/>
              </a:rPr>
              <a:t>Google</a:t>
            </a:r>
            <a:r>
              <a:rPr lang="zh-CN" altLang="en-US" sz="2400" dirty="0">
                <a:solidFill>
                  <a:schemeClr val="bg1"/>
                </a:solidFill>
                <a:latin typeface="微软雅黑" pitchFamily="34" charset="-122"/>
                <a:ea typeface="微软雅黑" pitchFamily="34" charset="-122"/>
              </a:rPr>
              <a:t>已经允许第三方在</a:t>
            </a:r>
            <a:r>
              <a:rPr lang="en-US" altLang="zh-CN" sz="2400" dirty="0">
                <a:solidFill>
                  <a:schemeClr val="bg1"/>
                </a:solidFill>
                <a:latin typeface="微软雅黑" pitchFamily="34" charset="-122"/>
                <a:ea typeface="微软雅黑" pitchFamily="34" charset="-122"/>
              </a:rPr>
              <a:t>Google</a:t>
            </a:r>
            <a:r>
              <a:rPr lang="zh-CN" altLang="en-US" sz="2400" dirty="0">
                <a:solidFill>
                  <a:schemeClr val="bg1"/>
                </a:solidFill>
                <a:latin typeface="微软雅黑" pitchFamily="34" charset="-122"/>
                <a:ea typeface="微软雅黑" pitchFamily="34" charset="-122"/>
              </a:rPr>
              <a:t>的云计算中通过</a:t>
            </a:r>
            <a:r>
              <a:rPr lang="en-US" altLang="zh-CN" sz="2400" dirty="0">
                <a:solidFill>
                  <a:schemeClr val="bg1"/>
                </a:solidFill>
                <a:latin typeface="微软雅黑" pitchFamily="34" charset="-122"/>
                <a:ea typeface="微软雅黑" pitchFamily="34" charset="-122"/>
              </a:rPr>
              <a:t>Google App Engine</a:t>
            </a:r>
            <a:r>
              <a:rPr lang="zh-CN" altLang="en-US" sz="2400" dirty="0">
                <a:solidFill>
                  <a:schemeClr val="bg1"/>
                </a:solidFill>
                <a:latin typeface="微软雅黑" pitchFamily="34" charset="-122"/>
                <a:ea typeface="微软雅黑" pitchFamily="34" charset="-122"/>
              </a:rPr>
              <a:t>运行大型并行应用程序</a:t>
            </a:r>
          </a:p>
          <a:p>
            <a:pPr>
              <a:lnSpc>
                <a:spcPct val="120000"/>
              </a:lnSpc>
              <a:spcBef>
                <a:spcPts val="1800"/>
              </a:spcBef>
              <a:buFont typeface="Arial" pitchFamily="34" charset="0"/>
              <a:buNone/>
            </a:pPr>
            <a:r>
              <a:rPr lang="en-US" altLang="zh-CN" sz="2400" dirty="0">
                <a:solidFill>
                  <a:schemeClr val="bg1"/>
                </a:solidFill>
                <a:latin typeface="微软雅黑" pitchFamily="34" charset="-122"/>
                <a:ea typeface="微软雅黑" pitchFamily="34" charset="-122"/>
                <a:sym typeface="Wingdings" pitchFamily="2" charset="2"/>
              </a:rPr>
              <a:t></a:t>
            </a:r>
            <a:r>
              <a:rPr lang="en-US" altLang="zh-CN" sz="2400" dirty="0">
                <a:solidFill>
                  <a:schemeClr val="bg1"/>
                </a:solidFill>
                <a:latin typeface="微软雅黑" pitchFamily="34" charset="-122"/>
                <a:ea typeface="微软雅黑" pitchFamily="34" charset="-122"/>
              </a:rPr>
              <a:t>Hadoop</a:t>
            </a:r>
            <a:r>
              <a:rPr lang="zh-CN" altLang="en-US" sz="2400" dirty="0">
                <a:solidFill>
                  <a:schemeClr val="bg1"/>
                </a:solidFill>
                <a:latin typeface="微软雅黑" pitchFamily="34" charset="-122"/>
                <a:ea typeface="微软雅黑" pitchFamily="34" charset="-122"/>
              </a:rPr>
              <a:t>模仿了</a:t>
            </a:r>
            <a:r>
              <a:rPr lang="en-US" altLang="zh-CN" sz="2400" dirty="0" err="1">
                <a:solidFill>
                  <a:schemeClr val="bg1"/>
                </a:solidFill>
                <a:latin typeface="微软雅黑" pitchFamily="34" charset="-122"/>
                <a:ea typeface="微软雅黑" pitchFamily="34" charset="-122"/>
              </a:rPr>
              <a:t>Google的实现机制</a:t>
            </a:r>
            <a:endParaRPr lang="zh-CN" altLang="en-US" sz="2400" dirty="0">
              <a:solidFill>
                <a:schemeClr val="bg1"/>
              </a:solidFill>
              <a:latin typeface="微软雅黑" pitchFamily="34" charset="-122"/>
              <a:ea typeface="微软雅黑" pitchFamily="34" charset="-122"/>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40370"/>
            <a:ext cx="24955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bm-logo"/>
          <p:cNvPicPr>
            <a:picLocks noChangeAspect="1" noChangeArrowheads="1"/>
          </p:cNvPicPr>
          <p:nvPr/>
        </p:nvPicPr>
        <p:blipFill>
          <a:blip r:embed="rId2"/>
          <a:srcRect/>
          <a:stretch>
            <a:fillRect/>
          </a:stretch>
        </p:blipFill>
        <p:spPr bwMode="auto">
          <a:xfrm>
            <a:off x="228600" y="1052736"/>
            <a:ext cx="2027238" cy="914400"/>
          </a:xfrm>
          <a:prstGeom prst="rect">
            <a:avLst/>
          </a:prstGeom>
          <a:solidFill>
            <a:schemeClr val="bg1">
              <a:lumMod val="95000"/>
            </a:schemeClr>
          </a:solidFill>
          <a:ln w="9525">
            <a:noFill/>
            <a:miter lim="800000"/>
            <a:headEnd/>
            <a:tailEnd/>
          </a:ln>
        </p:spPr>
      </p:pic>
      <p:sp>
        <p:nvSpPr>
          <p:cNvPr id="5" name="Rectangle 3"/>
          <p:cNvSpPr>
            <a:spLocks noChangeArrowheads="1"/>
          </p:cNvSpPr>
          <p:nvPr/>
        </p:nvSpPr>
        <p:spPr bwMode="auto">
          <a:xfrm>
            <a:off x="457200" y="2475258"/>
            <a:ext cx="7715250" cy="361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spcBef>
                <a:spcPts val="1800"/>
              </a:spcBef>
              <a:buFont typeface="Arial" pitchFamily="34" charset="0"/>
              <a:buNone/>
            </a:pPr>
            <a:r>
              <a:rPr lang="en-US" altLang="en-US" sz="2400" dirty="0">
                <a:solidFill>
                  <a:schemeClr val="bg1"/>
                </a:solidFill>
                <a:latin typeface="微软雅黑" pitchFamily="34" charset="-122"/>
                <a:ea typeface="微软雅黑" pitchFamily="34" charset="-122"/>
              </a:rPr>
              <a:t>◎IBM</a:t>
            </a:r>
            <a:r>
              <a:rPr lang="zh-CN" altLang="en-US" sz="2400" dirty="0">
                <a:solidFill>
                  <a:schemeClr val="bg1"/>
                </a:solidFill>
                <a:latin typeface="微软雅黑" pitchFamily="34" charset="-122"/>
                <a:ea typeface="微软雅黑" pitchFamily="34" charset="-122"/>
              </a:rPr>
              <a:t>在</a:t>
            </a:r>
            <a:r>
              <a:rPr lang="en-US" altLang="en-US" sz="2400" dirty="0">
                <a:solidFill>
                  <a:schemeClr val="bg1"/>
                </a:solidFill>
                <a:latin typeface="微软雅黑" pitchFamily="34" charset="-122"/>
                <a:ea typeface="微软雅黑" pitchFamily="34" charset="-122"/>
              </a:rPr>
              <a:t>2007</a:t>
            </a:r>
            <a:r>
              <a:rPr lang="zh-CN" altLang="en-US" sz="2400" dirty="0">
                <a:solidFill>
                  <a:schemeClr val="bg1"/>
                </a:solidFill>
                <a:latin typeface="微软雅黑" pitchFamily="34" charset="-122"/>
                <a:ea typeface="微软雅黑" pitchFamily="34" charset="-122"/>
              </a:rPr>
              <a:t>年</a:t>
            </a:r>
            <a:r>
              <a:rPr lang="en-US" altLang="en-US" sz="2400" dirty="0">
                <a:solidFill>
                  <a:schemeClr val="bg1"/>
                </a:solidFill>
                <a:latin typeface="微软雅黑" pitchFamily="34" charset="-122"/>
                <a:ea typeface="微软雅黑" pitchFamily="34" charset="-122"/>
              </a:rPr>
              <a:t>11</a:t>
            </a:r>
            <a:r>
              <a:rPr lang="zh-CN" altLang="en-US" sz="2400" dirty="0">
                <a:solidFill>
                  <a:schemeClr val="bg1"/>
                </a:solidFill>
                <a:latin typeface="微软雅黑" pitchFamily="34" charset="-122"/>
                <a:ea typeface="微软雅黑" pitchFamily="34" charset="-122"/>
              </a:rPr>
              <a:t>月推出了“改变游戏规则”的“蓝云”计算平台，为客户带来即买即用的云计算平台。</a:t>
            </a:r>
            <a:endParaRPr lang="en-US" altLang="zh-CN" sz="2400" dirty="0">
              <a:solidFill>
                <a:schemeClr val="bg1"/>
              </a:solidFill>
              <a:latin typeface="微软雅黑" pitchFamily="34" charset="-122"/>
              <a:ea typeface="微软雅黑" pitchFamily="34" charset="-122"/>
            </a:endParaRPr>
          </a:p>
          <a:p>
            <a:pPr>
              <a:lnSpc>
                <a:spcPct val="120000"/>
              </a:lnSpc>
              <a:spcBef>
                <a:spcPts val="1800"/>
              </a:spcBef>
              <a:buFont typeface="Arial" pitchFamily="34" charset="0"/>
              <a:buNone/>
            </a:pPr>
            <a:r>
              <a:rPr lang="en-US" altLang="en-US" sz="2400" dirty="0">
                <a:solidFill>
                  <a:schemeClr val="bg1"/>
                </a:solidFill>
                <a:latin typeface="微软雅黑" pitchFamily="34" charset="-122"/>
                <a:ea typeface="微软雅黑" pitchFamily="34" charset="-122"/>
              </a:rPr>
              <a:t>◎IBM</a:t>
            </a:r>
            <a:r>
              <a:rPr lang="zh-CN" altLang="en-US" sz="2400" dirty="0">
                <a:solidFill>
                  <a:schemeClr val="bg1"/>
                </a:solidFill>
                <a:latin typeface="微软雅黑" pitchFamily="34" charset="-122"/>
                <a:ea typeface="微软雅黑" pitchFamily="34" charset="-122"/>
              </a:rPr>
              <a:t>正在与</a:t>
            </a:r>
            <a:r>
              <a:rPr lang="en-US" altLang="en-US" sz="2400" dirty="0">
                <a:solidFill>
                  <a:schemeClr val="bg1"/>
                </a:solidFill>
                <a:latin typeface="微软雅黑" pitchFamily="34" charset="-122"/>
                <a:ea typeface="微软雅黑" pitchFamily="34" charset="-122"/>
              </a:rPr>
              <a:t>17</a:t>
            </a:r>
            <a:r>
              <a:rPr lang="zh-CN" altLang="en-US" sz="2400" dirty="0">
                <a:solidFill>
                  <a:schemeClr val="bg1"/>
                </a:solidFill>
                <a:latin typeface="微软雅黑" pitchFamily="34" charset="-122"/>
                <a:ea typeface="微软雅黑" pitchFamily="34" charset="-122"/>
              </a:rPr>
              <a:t>个欧洲组织合作开展名为</a:t>
            </a:r>
            <a:r>
              <a:rPr lang="en-US" altLang="en-US" sz="2400" dirty="0">
                <a:solidFill>
                  <a:schemeClr val="bg1"/>
                </a:solidFill>
                <a:latin typeface="微软雅黑" pitchFamily="34" charset="-122"/>
                <a:ea typeface="微软雅黑" pitchFamily="34" charset="-122"/>
              </a:rPr>
              <a:t>RESERVOIR</a:t>
            </a:r>
            <a:r>
              <a:rPr lang="zh-CN" altLang="en-US" sz="2400" dirty="0">
                <a:solidFill>
                  <a:schemeClr val="bg1"/>
                </a:solidFill>
                <a:latin typeface="微软雅黑" pitchFamily="34" charset="-122"/>
                <a:ea typeface="微软雅黑" pitchFamily="34" charset="-122"/>
              </a:rPr>
              <a:t>云计算项目，以“无障碍的资源和服务虚拟化”为口号。欧盟提供了</a:t>
            </a:r>
            <a:r>
              <a:rPr lang="en-US" altLang="en-US" sz="2400" dirty="0">
                <a:solidFill>
                  <a:schemeClr val="bg1"/>
                </a:solidFill>
                <a:latin typeface="微软雅黑" pitchFamily="34" charset="-122"/>
                <a:ea typeface="微软雅黑" pitchFamily="34" charset="-122"/>
              </a:rPr>
              <a:t>1.7</a:t>
            </a:r>
            <a:r>
              <a:rPr lang="zh-CN" altLang="en-US" sz="2400" dirty="0">
                <a:solidFill>
                  <a:schemeClr val="bg1"/>
                </a:solidFill>
                <a:latin typeface="微软雅黑" pitchFamily="34" charset="-122"/>
                <a:ea typeface="微软雅黑" pitchFamily="34" charset="-122"/>
              </a:rPr>
              <a:t>亿欧元作为部分资金。</a:t>
            </a:r>
            <a:endParaRPr lang="en-US" altLang="zh-CN" sz="2400" dirty="0">
              <a:solidFill>
                <a:schemeClr val="bg1"/>
              </a:solidFill>
              <a:latin typeface="微软雅黑" pitchFamily="34" charset="-122"/>
              <a:ea typeface="微软雅黑" pitchFamily="34" charset="-122"/>
            </a:endParaRPr>
          </a:p>
          <a:p>
            <a:pPr>
              <a:lnSpc>
                <a:spcPct val="120000"/>
              </a:lnSpc>
              <a:spcBef>
                <a:spcPts val="1800"/>
              </a:spcBef>
              <a:buFont typeface="Arial" pitchFamily="34" charset="0"/>
              <a:buNone/>
            </a:pPr>
            <a:r>
              <a:rPr lang="en-US" altLang="en-US" sz="2400" dirty="0">
                <a:solidFill>
                  <a:schemeClr val="bg1"/>
                </a:solidFill>
                <a:latin typeface="微软雅黑" pitchFamily="34" charset="-122"/>
                <a:ea typeface="微软雅黑" pitchFamily="34" charset="-122"/>
              </a:rPr>
              <a:t>◎</a:t>
            </a:r>
            <a:r>
              <a:rPr lang="en-US" altLang="zh-CN" sz="2400" dirty="0">
                <a:solidFill>
                  <a:schemeClr val="bg1"/>
                </a:solidFill>
                <a:latin typeface="微软雅黑" pitchFamily="34" charset="-122"/>
                <a:ea typeface="微软雅黑" pitchFamily="34" charset="-122"/>
              </a:rPr>
              <a:t>IBM </a:t>
            </a:r>
            <a:r>
              <a:rPr lang="zh-CN" altLang="en-US" sz="2400" dirty="0">
                <a:solidFill>
                  <a:schemeClr val="bg1"/>
                </a:solidFill>
                <a:latin typeface="微软雅黑" pitchFamily="34" charset="-122"/>
                <a:ea typeface="微软雅黑" pitchFamily="34" charset="-122"/>
              </a:rPr>
              <a:t>已在全球范围内建立了 </a:t>
            </a:r>
            <a:r>
              <a:rPr lang="en-US" altLang="zh-CN" sz="2400" dirty="0">
                <a:solidFill>
                  <a:schemeClr val="bg1"/>
                </a:solidFill>
                <a:latin typeface="微软雅黑" pitchFamily="34" charset="-122"/>
                <a:ea typeface="微软雅黑" pitchFamily="34" charset="-122"/>
              </a:rPr>
              <a:t>13</a:t>
            </a:r>
            <a:r>
              <a:rPr lang="zh-CN" altLang="en-US" sz="2400" dirty="0">
                <a:solidFill>
                  <a:schemeClr val="bg1"/>
                </a:solidFill>
                <a:latin typeface="微软雅黑" pitchFamily="34" charset="-122"/>
                <a:ea typeface="微软雅黑" pitchFamily="34" charset="-122"/>
              </a:rPr>
              <a:t>个云计算中心，并且已帮助数个客户成功部署了云计算中心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52736"/>
            <a:ext cx="25908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785813" y="2205379"/>
            <a:ext cx="7748587" cy="292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spcBef>
                <a:spcPts val="1800"/>
              </a:spcBef>
              <a:buFont typeface="Arial" pitchFamily="34" charset="0"/>
              <a:buNone/>
            </a:pPr>
            <a:r>
              <a:rPr lang="zh-CN" altLang="en-US" sz="2400" dirty="0">
                <a:solidFill>
                  <a:schemeClr val="bg1"/>
                </a:solidFill>
                <a:latin typeface="微软雅黑" pitchFamily="34" charset="-122"/>
                <a:ea typeface="微软雅黑" pitchFamily="34" charset="-122"/>
                <a:sym typeface="Wingdings 3" pitchFamily="18" charset="2"/>
              </a:rPr>
              <a:t></a:t>
            </a:r>
            <a:r>
              <a:rPr lang="zh-CN" altLang="en-US" sz="2400" dirty="0">
                <a:solidFill>
                  <a:schemeClr val="bg1"/>
                </a:solidFill>
                <a:latin typeface="微软雅黑" pitchFamily="34" charset="-122"/>
                <a:ea typeface="微软雅黑" pitchFamily="34" charset="-122"/>
              </a:rPr>
              <a:t>微软于</a:t>
            </a:r>
            <a:r>
              <a:rPr lang="en-US" altLang="en-US" sz="2400" dirty="0">
                <a:solidFill>
                  <a:schemeClr val="bg1"/>
                </a:solidFill>
                <a:latin typeface="微软雅黑" pitchFamily="34" charset="-122"/>
                <a:ea typeface="微软雅黑" pitchFamily="34" charset="-122"/>
              </a:rPr>
              <a:t>2008</a:t>
            </a:r>
            <a:r>
              <a:rPr lang="zh-CN" altLang="en-US" sz="2400" dirty="0">
                <a:solidFill>
                  <a:schemeClr val="bg1"/>
                </a:solidFill>
                <a:latin typeface="微软雅黑" pitchFamily="34" charset="-122"/>
                <a:ea typeface="微软雅黑" pitchFamily="34" charset="-122"/>
              </a:rPr>
              <a:t>年</a:t>
            </a:r>
            <a:r>
              <a:rPr lang="en-US" altLang="en-US" sz="2400" dirty="0">
                <a:solidFill>
                  <a:schemeClr val="bg1"/>
                </a:solidFill>
                <a:latin typeface="微软雅黑" pitchFamily="34" charset="-122"/>
                <a:ea typeface="微软雅黑" pitchFamily="34" charset="-122"/>
              </a:rPr>
              <a:t>10</a:t>
            </a:r>
            <a:r>
              <a:rPr lang="zh-CN" altLang="en-US" sz="2400" dirty="0">
                <a:solidFill>
                  <a:schemeClr val="bg1"/>
                </a:solidFill>
                <a:latin typeface="微软雅黑" pitchFamily="34" charset="-122"/>
                <a:ea typeface="微软雅黑" pitchFamily="34" charset="-122"/>
              </a:rPr>
              <a:t>月推出了</a:t>
            </a:r>
            <a:r>
              <a:rPr lang="en-US" altLang="en-US" sz="2400" dirty="0">
                <a:solidFill>
                  <a:schemeClr val="bg1"/>
                </a:solidFill>
                <a:latin typeface="微软雅黑" pitchFamily="34" charset="-122"/>
                <a:ea typeface="微软雅黑" pitchFamily="34" charset="-122"/>
              </a:rPr>
              <a:t>Windows Azure</a:t>
            </a:r>
            <a:r>
              <a:rPr lang="zh-CN" altLang="en-US" sz="2400" dirty="0">
                <a:solidFill>
                  <a:schemeClr val="bg1"/>
                </a:solidFill>
                <a:latin typeface="微软雅黑" pitchFamily="34" charset="-122"/>
                <a:ea typeface="微软雅黑" pitchFamily="34" charset="-122"/>
              </a:rPr>
              <a:t>操作系统。</a:t>
            </a:r>
            <a:r>
              <a:rPr lang="en-US" altLang="en-US" sz="2400" dirty="0">
                <a:solidFill>
                  <a:schemeClr val="bg1"/>
                </a:solidFill>
                <a:latin typeface="微软雅黑" pitchFamily="34" charset="-122"/>
                <a:ea typeface="微软雅黑" pitchFamily="34" charset="-122"/>
              </a:rPr>
              <a:t>Azure(</a:t>
            </a:r>
            <a:r>
              <a:rPr lang="zh-CN" altLang="en-US" sz="2400" dirty="0">
                <a:solidFill>
                  <a:schemeClr val="bg1"/>
                </a:solidFill>
                <a:latin typeface="微软雅黑" pitchFamily="34" charset="-122"/>
                <a:ea typeface="微软雅黑" pitchFamily="34" charset="-122"/>
              </a:rPr>
              <a:t>译为“蓝天”</a:t>
            </a:r>
            <a:r>
              <a:rPr lang="en-US" altLang="en-US" sz="2400" dirty="0">
                <a:solidFill>
                  <a:schemeClr val="bg1"/>
                </a:solidFill>
                <a:latin typeface="微软雅黑" pitchFamily="34" charset="-122"/>
                <a:ea typeface="微软雅黑" pitchFamily="34" charset="-122"/>
              </a:rPr>
              <a:t>)</a:t>
            </a:r>
            <a:r>
              <a:rPr lang="zh-CN" altLang="en-US" sz="2400" dirty="0">
                <a:solidFill>
                  <a:schemeClr val="bg1"/>
                </a:solidFill>
                <a:latin typeface="微软雅黑" pitchFamily="34" charset="-122"/>
                <a:ea typeface="微软雅黑" pitchFamily="34" charset="-122"/>
              </a:rPr>
              <a:t>是继</a:t>
            </a:r>
            <a:r>
              <a:rPr lang="en-US" altLang="en-US" sz="2400" dirty="0">
                <a:solidFill>
                  <a:schemeClr val="bg1"/>
                </a:solidFill>
                <a:latin typeface="微软雅黑" pitchFamily="34" charset="-122"/>
                <a:ea typeface="微软雅黑" pitchFamily="34" charset="-122"/>
              </a:rPr>
              <a:t>Windows</a:t>
            </a:r>
            <a:r>
              <a:rPr lang="zh-CN" altLang="en-US" sz="2400" dirty="0">
                <a:solidFill>
                  <a:schemeClr val="bg1"/>
                </a:solidFill>
                <a:latin typeface="微软雅黑" pitchFamily="34" charset="-122"/>
                <a:ea typeface="微软雅黑" pitchFamily="34" charset="-122"/>
              </a:rPr>
              <a:t>取代</a:t>
            </a:r>
            <a:r>
              <a:rPr lang="en-US" altLang="en-US" sz="2400" dirty="0">
                <a:solidFill>
                  <a:schemeClr val="bg1"/>
                </a:solidFill>
                <a:latin typeface="微软雅黑" pitchFamily="34" charset="-122"/>
                <a:ea typeface="微软雅黑" pitchFamily="34" charset="-122"/>
              </a:rPr>
              <a:t>DOS</a:t>
            </a:r>
            <a:r>
              <a:rPr lang="zh-CN" altLang="en-US" sz="2400" dirty="0">
                <a:solidFill>
                  <a:schemeClr val="bg1"/>
                </a:solidFill>
                <a:latin typeface="微软雅黑" pitchFamily="34" charset="-122"/>
                <a:ea typeface="微软雅黑" pitchFamily="34" charset="-122"/>
              </a:rPr>
              <a:t>之后，微软的又一次颠覆性转型。</a:t>
            </a:r>
            <a:endParaRPr lang="en-US" altLang="zh-CN" sz="2400" dirty="0">
              <a:solidFill>
                <a:schemeClr val="bg1"/>
              </a:solidFill>
              <a:latin typeface="微软雅黑" pitchFamily="34" charset="-122"/>
              <a:ea typeface="微软雅黑" pitchFamily="34" charset="-122"/>
            </a:endParaRPr>
          </a:p>
          <a:p>
            <a:pPr>
              <a:lnSpc>
                <a:spcPct val="120000"/>
              </a:lnSpc>
              <a:spcBef>
                <a:spcPts val="1800"/>
              </a:spcBef>
              <a:buFont typeface="Arial" pitchFamily="34" charset="0"/>
              <a:buNone/>
            </a:pPr>
            <a:r>
              <a:rPr lang="en-US" altLang="en-US" sz="2400" dirty="0">
                <a:solidFill>
                  <a:schemeClr val="bg1"/>
                </a:solidFill>
                <a:latin typeface="微软雅黑" pitchFamily="34" charset="-122"/>
                <a:ea typeface="微软雅黑" pitchFamily="34" charset="-122"/>
                <a:sym typeface="Wingdings 3" pitchFamily="18" charset="2"/>
              </a:rPr>
              <a:t></a:t>
            </a:r>
            <a:r>
              <a:rPr lang="zh-CN" altLang="en-US" sz="2400" dirty="0">
                <a:solidFill>
                  <a:schemeClr val="bg1"/>
                </a:solidFill>
                <a:latin typeface="微软雅黑" pitchFamily="34" charset="-122"/>
                <a:ea typeface="微软雅黑" pitchFamily="34" charset="-122"/>
              </a:rPr>
              <a:t>微软在</a:t>
            </a:r>
            <a:r>
              <a:rPr lang="en-US" altLang="zh-CN" sz="2400" dirty="0">
                <a:solidFill>
                  <a:schemeClr val="bg1"/>
                </a:solidFill>
                <a:latin typeface="微软雅黑" pitchFamily="34" charset="-122"/>
                <a:ea typeface="微软雅黑" pitchFamily="34" charset="-122"/>
              </a:rPr>
              <a:t>2010</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10</a:t>
            </a:r>
            <a:r>
              <a:rPr lang="zh-CN" altLang="en-US" sz="2400" dirty="0">
                <a:solidFill>
                  <a:schemeClr val="bg1"/>
                </a:solidFill>
                <a:latin typeface="微软雅黑" pitchFamily="34" charset="-122"/>
                <a:ea typeface="微软雅黑" pitchFamily="34" charset="-122"/>
              </a:rPr>
              <a:t>月的</a:t>
            </a:r>
            <a:r>
              <a:rPr lang="en-US" altLang="zh-CN" sz="2400" dirty="0">
                <a:solidFill>
                  <a:schemeClr val="bg1"/>
                </a:solidFill>
                <a:latin typeface="微软雅黑" pitchFamily="34" charset="-122"/>
                <a:ea typeface="微软雅黑" pitchFamily="34" charset="-122"/>
              </a:rPr>
              <a:t>PDC</a:t>
            </a:r>
            <a:r>
              <a:rPr lang="zh-CN" altLang="en-US" sz="2400" dirty="0">
                <a:solidFill>
                  <a:schemeClr val="bg1"/>
                </a:solidFill>
                <a:latin typeface="微软雅黑" pitchFamily="34" charset="-122"/>
                <a:ea typeface="微软雅黑" pitchFamily="34" charset="-122"/>
              </a:rPr>
              <a:t>大会上，公布了</a:t>
            </a:r>
            <a:r>
              <a:rPr lang="en-US" altLang="zh-CN" sz="2400" dirty="0">
                <a:solidFill>
                  <a:schemeClr val="bg1"/>
                </a:solidFill>
                <a:latin typeface="微软雅黑" pitchFamily="34" charset="-122"/>
                <a:ea typeface="微软雅黑" pitchFamily="34" charset="-122"/>
              </a:rPr>
              <a:t>Windows Azure</a:t>
            </a:r>
            <a:r>
              <a:rPr lang="zh-CN" altLang="en-US" sz="2400" dirty="0">
                <a:solidFill>
                  <a:schemeClr val="bg1"/>
                </a:solidFill>
                <a:latin typeface="微软雅黑" pitchFamily="34" charset="-122"/>
                <a:ea typeface="微软雅黑" pitchFamily="34" charset="-122"/>
              </a:rPr>
              <a:t>云计算平台的未来蓝图，跳出单纯的基础架构作服务的框架，将</a:t>
            </a:r>
            <a:r>
              <a:rPr lang="en-US" altLang="zh-CN" sz="2400" dirty="0">
                <a:solidFill>
                  <a:schemeClr val="bg1"/>
                </a:solidFill>
                <a:latin typeface="微软雅黑" pitchFamily="34" charset="-122"/>
                <a:ea typeface="微软雅黑" pitchFamily="34" charset="-122"/>
              </a:rPr>
              <a:t>Windows Azure</a:t>
            </a:r>
            <a:r>
              <a:rPr lang="zh-CN" altLang="en-US" sz="2400" dirty="0">
                <a:solidFill>
                  <a:schemeClr val="bg1"/>
                </a:solidFill>
                <a:latin typeface="微软雅黑" pitchFamily="34" charset="-122"/>
                <a:ea typeface="微软雅黑" pitchFamily="34" charset="-122"/>
              </a:rPr>
              <a:t>定位为平台作服务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ea typeface="黑体" pitchFamily="49" charset="-122"/>
              </a:rPr>
              <a:t>中国</a:t>
            </a:r>
          </a:p>
        </p:txBody>
      </p:sp>
      <p:sp>
        <p:nvSpPr>
          <p:cNvPr id="6" name="Text Box 5"/>
          <p:cNvSpPr txBox="1">
            <a:spLocks noChangeArrowheads="1"/>
          </p:cNvSpPr>
          <p:nvPr/>
        </p:nvSpPr>
        <p:spPr bwMode="auto">
          <a:xfrm>
            <a:off x="323528" y="1512305"/>
            <a:ext cx="8513763" cy="5013039"/>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2008</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IBM</a:t>
            </a:r>
            <a:r>
              <a:rPr lang="zh-CN" altLang="en-US" sz="2400" dirty="0">
                <a:solidFill>
                  <a:schemeClr val="bg1"/>
                </a:solidFill>
                <a:latin typeface="微软雅黑" pitchFamily="34" charset="-122"/>
                <a:ea typeface="微软雅黑" pitchFamily="34" charset="-122"/>
              </a:rPr>
              <a:t>先后在无锡和北京建立了两个云计算中心</a:t>
            </a:r>
            <a:endParaRPr lang="en-US" altLang="zh-CN"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2009</a:t>
            </a:r>
            <a:r>
              <a:rPr lang="zh-CN" altLang="en-US" sz="2400" dirty="0" smtClean="0">
                <a:solidFill>
                  <a:schemeClr val="bg1"/>
                </a:solidFill>
                <a:latin typeface="微软雅黑" pitchFamily="34" charset="-122"/>
                <a:ea typeface="微软雅黑" pitchFamily="34" charset="-122"/>
              </a:rPr>
              <a:t>年，阿里巴巴</a:t>
            </a:r>
            <a:r>
              <a:rPr lang="zh-CN" altLang="en-US" sz="2400" dirty="0">
                <a:solidFill>
                  <a:schemeClr val="bg1"/>
                </a:solidFill>
                <a:latin typeface="微软雅黑" pitchFamily="34" charset="-122"/>
                <a:ea typeface="微软雅黑" pitchFamily="34" charset="-122"/>
              </a:rPr>
              <a:t>集团</a:t>
            </a:r>
            <a:r>
              <a:rPr lang="zh-CN" altLang="en-US" sz="2400" dirty="0" smtClean="0">
                <a:solidFill>
                  <a:schemeClr val="bg1"/>
                </a:solidFill>
                <a:latin typeface="微软雅黑" pitchFamily="34" charset="-122"/>
                <a:ea typeface="微软雅黑" pitchFamily="34" charset="-122"/>
              </a:rPr>
              <a:t>成立了阿</a:t>
            </a:r>
            <a:r>
              <a:rPr lang="zh-CN" altLang="en-US" sz="2400" dirty="0">
                <a:solidFill>
                  <a:schemeClr val="bg1"/>
                </a:solidFill>
                <a:latin typeface="微软雅黑" pitchFamily="34" charset="-122"/>
                <a:ea typeface="微软雅黑" pitchFamily="34" charset="-122"/>
              </a:rPr>
              <a:t>里云公司。还有许多公司触云：腾讯、盛大、广达、 </a:t>
            </a:r>
            <a:r>
              <a:rPr lang="en-US" altLang="zh-CN" sz="2400" dirty="0">
                <a:solidFill>
                  <a:schemeClr val="bg1"/>
                </a:solidFill>
                <a:latin typeface="微软雅黑" pitchFamily="34" charset="-122"/>
                <a:ea typeface="微软雅黑" pitchFamily="34" charset="-122"/>
              </a:rPr>
              <a:t>800APP、</a:t>
            </a:r>
            <a:r>
              <a:rPr lang="zh-CN" altLang="en-US" sz="2400" dirty="0">
                <a:solidFill>
                  <a:schemeClr val="bg1"/>
                </a:solidFill>
                <a:latin typeface="微软雅黑" pitchFamily="34" charset="-122"/>
                <a:ea typeface="微软雅黑" pitchFamily="34" charset="-122"/>
              </a:rPr>
              <a:t>世纪互联</a:t>
            </a:r>
            <a:r>
              <a:rPr lang="en-US" altLang="zh-CN" sz="2400" dirty="0">
                <a:solidFill>
                  <a:schemeClr val="bg1"/>
                </a:solidFill>
                <a:latin typeface="微软雅黑" pitchFamily="34" charset="-122"/>
                <a:ea typeface="微软雅黑" pitchFamily="34" charset="-122"/>
              </a:rPr>
              <a:t>……</a:t>
            </a:r>
          </a:p>
          <a:p>
            <a:pPr marL="342900" indent="-342900">
              <a:lnSpc>
                <a:spcPct val="150000"/>
              </a:lnSpc>
              <a:spcBef>
                <a:spcPts val="0"/>
              </a:spcBef>
              <a:buFont typeface="Wingdings" pitchFamily="2" charset="2"/>
              <a:buChar char="ü"/>
            </a:pPr>
            <a:r>
              <a:rPr lang="zh-CN" altLang="en-US" sz="2400" dirty="0" smtClean="0">
                <a:solidFill>
                  <a:schemeClr val="bg1"/>
                </a:solidFill>
                <a:latin typeface="微软雅黑" pitchFamily="34" charset="-122"/>
                <a:ea typeface="微软雅黑" pitchFamily="34" charset="-122"/>
              </a:rPr>
              <a:t>中国</a:t>
            </a:r>
            <a:r>
              <a:rPr lang="zh-CN" altLang="en-US" sz="2400" dirty="0">
                <a:solidFill>
                  <a:schemeClr val="bg1"/>
                </a:solidFill>
                <a:latin typeface="微软雅黑" pitchFamily="34" charset="-122"/>
                <a:ea typeface="微软雅黑" pitchFamily="34" charset="-122"/>
              </a:rPr>
              <a:t>移动研究院已经建立起</a:t>
            </a:r>
            <a:r>
              <a:rPr lang="en-US" altLang="zh-CN" sz="2400" dirty="0">
                <a:solidFill>
                  <a:schemeClr val="bg1"/>
                </a:solidFill>
                <a:latin typeface="微软雅黑" pitchFamily="34" charset="-122"/>
                <a:ea typeface="微软雅黑" pitchFamily="34" charset="-122"/>
              </a:rPr>
              <a:t>1024</a:t>
            </a:r>
            <a:r>
              <a:rPr lang="zh-CN" altLang="en-US" sz="2400" dirty="0">
                <a:solidFill>
                  <a:schemeClr val="bg1"/>
                </a:solidFill>
                <a:latin typeface="微软雅黑" pitchFamily="34" charset="-122"/>
                <a:ea typeface="微软雅黑" pitchFamily="34" charset="-122"/>
              </a:rPr>
              <a:t>个</a:t>
            </a:r>
            <a:r>
              <a:rPr lang="en-US" altLang="zh-CN" sz="2400" dirty="0">
                <a:solidFill>
                  <a:schemeClr val="bg1"/>
                </a:solidFill>
                <a:latin typeface="微软雅黑" pitchFamily="34" charset="-122"/>
                <a:ea typeface="微软雅黑" pitchFamily="34" charset="-122"/>
              </a:rPr>
              <a:t>CPU</a:t>
            </a:r>
            <a:r>
              <a:rPr lang="zh-CN" altLang="en-US" sz="2400" dirty="0">
                <a:solidFill>
                  <a:schemeClr val="bg1"/>
                </a:solidFill>
                <a:latin typeface="微软雅黑" pitchFamily="34" charset="-122"/>
                <a:ea typeface="微软雅黑" pitchFamily="34" charset="-122"/>
              </a:rPr>
              <a:t>的云计算试验中心；中国电信、中国联通都有相应动作。华为、中兴都转入了云计算研发</a:t>
            </a:r>
            <a:endParaRPr lang="en-US" altLang="zh-CN"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zh-CN" altLang="en-US" sz="2400" dirty="0" smtClean="0">
                <a:solidFill>
                  <a:schemeClr val="bg1"/>
                </a:solidFill>
                <a:latin typeface="微软雅黑" pitchFamily="34" charset="-122"/>
                <a:ea typeface="微软雅黑" pitchFamily="34" charset="-122"/>
              </a:rPr>
              <a:t>作为</a:t>
            </a:r>
            <a:r>
              <a:rPr lang="zh-CN" altLang="en-US" sz="2400" dirty="0">
                <a:solidFill>
                  <a:schemeClr val="bg1"/>
                </a:solidFill>
                <a:latin typeface="微软雅黑" pitchFamily="34" charset="-122"/>
                <a:ea typeface="微软雅黑" pitchFamily="34" charset="-122"/>
              </a:rPr>
              <a:t>云计算技术的一个分支，云安全技术通过大量客户端的参与和大量服务器端的统计分析来识别病毒和木马，取得了巨大</a:t>
            </a:r>
            <a:r>
              <a:rPr lang="zh-CN" altLang="en-US" sz="2400" dirty="0" smtClean="0">
                <a:solidFill>
                  <a:schemeClr val="bg1"/>
                </a:solidFill>
                <a:latin typeface="微软雅黑" pitchFamily="34" charset="-122"/>
                <a:ea typeface="微软雅黑" pitchFamily="34" charset="-122"/>
              </a:rPr>
              <a:t>成功。</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7873117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ea typeface="黑体" pitchFamily="49" charset="-122"/>
              </a:rPr>
              <a:t>中国</a:t>
            </a:r>
          </a:p>
        </p:txBody>
      </p:sp>
      <p:sp>
        <p:nvSpPr>
          <p:cNvPr id="6" name="Text Box 5"/>
          <p:cNvSpPr txBox="1">
            <a:spLocks noChangeArrowheads="1"/>
          </p:cNvSpPr>
          <p:nvPr/>
        </p:nvSpPr>
        <p:spPr bwMode="auto">
          <a:xfrm>
            <a:off x="323528" y="1124744"/>
            <a:ext cx="8513763" cy="5632311"/>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2008</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11</a:t>
            </a:r>
            <a:r>
              <a:rPr lang="zh-CN" altLang="en-US" sz="2400" dirty="0">
                <a:solidFill>
                  <a:schemeClr val="bg1"/>
                </a:solidFill>
                <a:latin typeface="微软雅黑" pitchFamily="34" charset="-122"/>
                <a:ea typeface="微软雅黑" pitchFamily="34" charset="-122"/>
              </a:rPr>
              <a:t>月</a:t>
            </a:r>
            <a:r>
              <a:rPr lang="en-US" altLang="zh-CN" sz="2400" dirty="0">
                <a:solidFill>
                  <a:schemeClr val="bg1"/>
                </a:solidFill>
                <a:latin typeface="微软雅黑" pitchFamily="34" charset="-122"/>
                <a:ea typeface="微软雅黑" pitchFamily="34" charset="-122"/>
              </a:rPr>
              <a:t>25</a:t>
            </a:r>
            <a:r>
              <a:rPr lang="zh-CN" altLang="en-US" sz="2400" dirty="0">
                <a:solidFill>
                  <a:schemeClr val="bg1"/>
                </a:solidFill>
                <a:latin typeface="微软雅黑" pitchFamily="34" charset="-122"/>
                <a:ea typeface="微软雅黑" pitchFamily="34" charset="-122"/>
              </a:rPr>
              <a:t>日，中国电子学会专门成立了云计算专家委员会</a:t>
            </a:r>
            <a:endParaRPr lang="en-US" altLang="zh-CN"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2009</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5</a:t>
            </a:r>
            <a:r>
              <a:rPr lang="zh-CN" altLang="en-US" sz="2400" dirty="0">
                <a:solidFill>
                  <a:schemeClr val="bg1"/>
                </a:solidFill>
                <a:latin typeface="微软雅黑" pitchFamily="34" charset="-122"/>
                <a:ea typeface="微软雅黑" pitchFamily="34" charset="-122"/>
              </a:rPr>
              <a:t>月</a:t>
            </a:r>
            <a:r>
              <a:rPr lang="en-US" altLang="zh-CN" sz="2400" dirty="0">
                <a:solidFill>
                  <a:schemeClr val="bg1"/>
                </a:solidFill>
                <a:latin typeface="微软雅黑" pitchFamily="34" charset="-122"/>
                <a:ea typeface="微软雅黑" pitchFamily="34" charset="-122"/>
              </a:rPr>
              <a:t>22</a:t>
            </a:r>
            <a:r>
              <a:rPr lang="zh-CN" altLang="en-US" sz="2400" dirty="0">
                <a:solidFill>
                  <a:schemeClr val="bg1"/>
                </a:solidFill>
                <a:latin typeface="微软雅黑" pitchFamily="34" charset="-122"/>
                <a:ea typeface="微软雅黑" pitchFamily="34" charset="-122"/>
              </a:rPr>
              <a:t>日，中国电子学会隆重举办首届中国云计算大会，</a:t>
            </a:r>
            <a:r>
              <a:rPr lang="en-US" altLang="zh-CN" sz="2400" dirty="0">
                <a:solidFill>
                  <a:schemeClr val="bg1"/>
                </a:solidFill>
                <a:latin typeface="微软雅黑" pitchFamily="34" charset="-122"/>
                <a:ea typeface="微软雅黑" pitchFamily="34" charset="-122"/>
              </a:rPr>
              <a:t>1200</a:t>
            </a:r>
            <a:r>
              <a:rPr lang="zh-CN" altLang="en-US" sz="2400" dirty="0">
                <a:solidFill>
                  <a:schemeClr val="bg1"/>
                </a:solidFill>
                <a:latin typeface="微软雅黑" pitchFamily="34" charset="-122"/>
                <a:ea typeface="微软雅黑" pitchFamily="34" charset="-122"/>
              </a:rPr>
              <a:t>多人与会，</a:t>
            </a:r>
            <a:r>
              <a:rPr lang="zh-CN" altLang="en-US" sz="2400" dirty="0" smtClean="0">
                <a:solidFill>
                  <a:schemeClr val="bg1"/>
                </a:solidFill>
                <a:latin typeface="微软雅黑" pitchFamily="34" charset="-122"/>
                <a:ea typeface="微软雅黑" pitchFamily="34" charset="-122"/>
              </a:rPr>
              <a:t>盛况空前</a:t>
            </a:r>
            <a:endParaRPr lang="zh-CN" altLang="en-US"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2009</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12</a:t>
            </a:r>
            <a:r>
              <a:rPr lang="zh-CN" altLang="en-US" sz="2400" dirty="0">
                <a:solidFill>
                  <a:schemeClr val="bg1"/>
                </a:solidFill>
                <a:latin typeface="微软雅黑" pitchFamily="34" charset="-122"/>
                <a:ea typeface="微软雅黑" pitchFamily="34" charset="-122"/>
              </a:rPr>
              <a:t>月，举办中国首届云计算学术会议</a:t>
            </a:r>
            <a:endParaRPr lang="en-US" altLang="zh-CN"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2010</a:t>
            </a:r>
            <a:r>
              <a:rPr lang="en-US" altLang="zh-CN" sz="2400" dirty="0">
                <a:solidFill>
                  <a:schemeClr val="bg1"/>
                </a:solidFill>
                <a:latin typeface="微软雅黑" pitchFamily="34" charset="-122"/>
                <a:ea typeface="微软雅黑" pitchFamily="34" charset="-122"/>
              </a:rPr>
              <a:t>年5月，举办第二届中国云计算大会</a:t>
            </a: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2011</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5</a:t>
            </a:r>
            <a:r>
              <a:rPr lang="zh-CN" altLang="en-US" sz="2400" dirty="0">
                <a:solidFill>
                  <a:schemeClr val="bg1"/>
                </a:solidFill>
                <a:latin typeface="微软雅黑" pitchFamily="34" charset="-122"/>
                <a:ea typeface="微软雅黑" pitchFamily="34" charset="-122"/>
              </a:rPr>
              <a:t>月，举办第三届中国云计算大会</a:t>
            </a: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2012</a:t>
            </a:r>
            <a:r>
              <a:rPr lang="zh-CN" altLang="en-US" sz="2400" dirty="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5</a:t>
            </a:r>
            <a:r>
              <a:rPr lang="zh-CN" altLang="en-US" sz="2400" dirty="0">
                <a:solidFill>
                  <a:schemeClr val="bg1"/>
                </a:solidFill>
                <a:latin typeface="微软雅黑" pitchFamily="34" charset="-122"/>
                <a:ea typeface="微软雅黑" pitchFamily="34" charset="-122"/>
              </a:rPr>
              <a:t>月，举办第四届中国云计算</a:t>
            </a:r>
            <a:r>
              <a:rPr lang="zh-CN" altLang="en-US" sz="2400" dirty="0" smtClean="0">
                <a:solidFill>
                  <a:schemeClr val="bg1"/>
                </a:solidFill>
                <a:latin typeface="微软雅黑" pitchFamily="34" charset="-122"/>
                <a:ea typeface="微软雅黑" pitchFamily="34" charset="-122"/>
              </a:rPr>
              <a:t>大会</a:t>
            </a:r>
            <a:endParaRPr lang="en-US" altLang="zh-CN" sz="2400" dirty="0" smtClean="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2013</a:t>
            </a:r>
            <a:r>
              <a:rPr lang="zh-CN" altLang="en-US" sz="2400" dirty="0" smtClean="0">
                <a:solidFill>
                  <a:schemeClr val="bg1"/>
                </a:solidFill>
                <a:latin typeface="微软雅黑" pitchFamily="34" charset="-122"/>
                <a:ea typeface="微软雅黑" pitchFamily="34" charset="-122"/>
              </a:rPr>
              <a:t>年</a:t>
            </a:r>
            <a:r>
              <a:rPr lang="en-US" altLang="zh-CN" sz="2400" dirty="0" smtClean="0">
                <a:solidFill>
                  <a:schemeClr val="bg1"/>
                </a:solidFill>
                <a:latin typeface="微软雅黑" pitchFamily="34" charset="-122"/>
                <a:ea typeface="微软雅黑" pitchFamily="34" charset="-122"/>
              </a:rPr>
              <a:t>6</a:t>
            </a:r>
            <a:r>
              <a:rPr lang="zh-CN" altLang="en-US" sz="2400" dirty="0" smtClean="0">
                <a:solidFill>
                  <a:schemeClr val="bg1"/>
                </a:solidFill>
                <a:latin typeface="微软雅黑" pitchFamily="34" charset="-122"/>
                <a:ea typeface="微软雅黑" pitchFamily="34" charset="-122"/>
              </a:rPr>
              <a:t>月</a:t>
            </a:r>
            <a:r>
              <a:rPr lang="zh-CN" altLang="en-US" sz="2400" dirty="0">
                <a:solidFill>
                  <a:schemeClr val="bg1"/>
                </a:solidFill>
                <a:latin typeface="微软雅黑" pitchFamily="34" charset="-122"/>
                <a:ea typeface="微软雅黑" pitchFamily="34" charset="-122"/>
              </a:rPr>
              <a:t>，举办</a:t>
            </a:r>
            <a:r>
              <a:rPr lang="zh-CN" altLang="en-US" sz="2400" dirty="0" smtClean="0">
                <a:solidFill>
                  <a:schemeClr val="bg1"/>
                </a:solidFill>
                <a:latin typeface="微软雅黑" pitchFamily="34" charset="-122"/>
                <a:ea typeface="微软雅黑" pitchFamily="34" charset="-122"/>
              </a:rPr>
              <a:t>第五届</a:t>
            </a:r>
            <a:r>
              <a:rPr lang="zh-CN" altLang="en-US" sz="2400" dirty="0">
                <a:solidFill>
                  <a:schemeClr val="bg1"/>
                </a:solidFill>
                <a:latin typeface="微软雅黑" pitchFamily="34" charset="-122"/>
                <a:ea typeface="微软雅黑" pitchFamily="34" charset="-122"/>
              </a:rPr>
              <a:t>中国云计算大会</a:t>
            </a:r>
            <a:endParaRPr lang="en-US" altLang="zh-CN" sz="2400" dirty="0">
              <a:solidFill>
                <a:schemeClr val="bg1"/>
              </a:solidFill>
              <a:latin typeface="微软雅黑" pitchFamily="34" charset="-122"/>
              <a:ea typeface="微软雅黑" pitchFamily="34" charset="-122"/>
            </a:endParaRPr>
          </a:p>
          <a:p>
            <a:pPr marL="342900" indent="-342900">
              <a:lnSpc>
                <a:spcPct val="150000"/>
              </a:lnSpc>
              <a:spcBef>
                <a:spcPts val="0"/>
              </a:spcBef>
              <a:buFont typeface="Wingdings" pitchFamily="2" charset="2"/>
              <a:buChar char="ü"/>
            </a:pPr>
            <a:r>
              <a:rPr lang="en-US" altLang="zh-CN" sz="2400" dirty="0" smtClean="0">
                <a:solidFill>
                  <a:schemeClr val="bg1"/>
                </a:solidFill>
                <a:latin typeface="微软雅黑" pitchFamily="34" charset="-122"/>
                <a:ea typeface="微软雅黑" pitchFamily="34" charset="-122"/>
              </a:rPr>
              <a:t>2014</a:t>
            </a:r>
            <a:r>
              <a:rPr lang="zh-CN" altLang="en-US" sz="2400" dirty="0" smtClean="0">
                <a:solidFill>
                  <a:schemeClr val="bg1"/>
                </a:solidFill>
                <a:latin typeface="微软雅黑" pitchFamily="34" charset="-122"/>
                <a:ea typeface="微软雅黑" pitchFamily="34" charset="-122"/>
              </a:rPr>
              <a:t>年</a:t>
            </a:r>
            <a:r>
              <a:rPr lang="en-US" altLang="zh-CN" sz="2400" dirty="0">
                <a:solidFill>
                  <a:schemeClr val="bg1"/>
                </a:solidFill>
                <a:latin typeface="微软雅黑" pitchFamily="34" charset="-122"/>
                <a:ea typeface="微软雅黑" pitchFamily="34" charset="-122"/>
              </a:rPr>
              <a:t>5</a:t>
            </a:r>
            <a:r>
              <a:rPr lang="zh-CN" altLang="en-US" sz="2400" dirty="0">
                <a:solidFill>
                  <a:schemeClr val="bg1"/>
                </a:solidFill>
                <a:latin typeface="微软雅黑" pitchFamily="34" charset="-122"/>
                <a:ea typeface="微软雅黑" pitchFamily="34" charset="-122"/>
              </a:rPr>
              <a:t>月，举办</a:t>
            </a:r>
            <a:r>
              <a:rPr lang="zh-CN" altLang="en-US" sz="2400" dirty="0" smtClean="0">
                <a:solidFill>
                  <a:schemeClr val="bg1"/>
                </a:solidFill>
                <a:latin typeface="微软雅黑" pitchFamily="34" charset="-122"/>
                <a:ea typeface="微软雅黑" pitchFamily="34" charset="-122"/>
              </a:rPr>
              <a:t>第六届</a:t>
            </a:r>
            <a:r>
              <a:rPr lang="zh-CN" altLang="en-US" sz="2400" dirty="0">
                <a:solidFill>
                  <a:schemeClr val="bg1"/>
                </a:solidFill>
                <a:latin typeface="微软雅黑" pitchFamily="34" charset="-122"/>
                <a:ea typeface="微软雅黑" pitchFamily="34" charset="-122"/>
              </a:rPr>
              <a:t>中国云计算</a:t>
            </a:r>
            <a:r>
              <a:rPr lang="zh-CN" altLang="en-US" sz="2400" dirty="0" smtClean="0">
                <a:solidFill>
                  <a:schemeClr val="bg1"/>
                </a:solidFill>
                <a:latin typeface="微软雅黑" pitchFamily="34" charset="-122"/>
                <a:ea typeface="微软雅黑" pitchFamily="34" charset="-122"/>
              </a:rPr>
              <a:t>大会</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928354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3d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4573588"/>
            <a:ext cx="22860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60363" y="636588"/>
            <a:ext cx="8382000" cy="553998"/>
          </a:xfrm>
        </p:spPr>
        <p:txBody>
          <a:bodyPr numCol="1" anchorCtr="0" compatLnSpc="1">
            <a:prstTxWarp prst="textNoShape">
              <a:avLst/>
            </a:prstTxWarp>
          </a:bodyPr>
          <a:lstStyle/>
          <a:p>
            <a:pPr lvl="0" algn="l">
              <a:defRPr/>
            </a:pPr>
            <a:r>
              <a:rPr lang="zh-CN" altLang="en-US" sz="4000" dirty="0">
                <a:solidFill>
                  <a:schemeClr val="bg1"/>
                </a:solidFill>
                <a:latin typeface="微软雅黑" pitchFamily="34" charset="-122"/>
                <a:ea typeface="微软雅黑" pitchFamily="34" charset="-122"/>
              </a:rPr>
              <a:t>提纲</a:t>
            </a:r>
            <a:endParaRPr lang="zh-CN" altLang="en-US" b="1" dirty="0" smtClean="0">
              <a:ln>
                <a:noFill/>
              </a:ln>
              <a:ea typeface="宋体" pitchFamily="2" charset="-122"/>
            </a:endParaRPr>
          </a:p>
        </p:txBody>
      </p:sp>
      <p:sp>
        <p:nvSpPr>
          <p:cNvPr id="8195" name="矩形 9"/>
          <p:cNvSpPr>
            <a:spLocks noChangeArrowheads="1"/>
          </p:cNvSpPr>
          <p:nvPr/>
        </p:nvSpPr>
        <p:spPr bwMode="auto">
          <a:xfrm>
            <a:off x="549423" y="1676400"/>
            <a:ext cx="8055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云计算的概念</a:t>
            </a:r>
            <a:endParaRPr lang="en-US" altLang="zh-CN" sz="3200" dirty="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云计算发展</a:t>
            </a:r>
            <a:r>
              <a:rPr lang="zh-CN" altLang="en-US" sz="3200" dirty="0" smtClean="0">
                <a:solidFill>
                  <a:schemeClr val="bg1"/>
                </a:solidFill>
                <a:latin typeface="微软雅黑" pitchFamily="34" charset="-122"/>
                <a:ea typeface="微软雅黑" pitchFamily="34" charset="-122"/>
              </a:rPr>
              <a:t>现状</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a:t>
            </a:r>
            <a:r>
              <a:rPr lang="zh-CN" altLang="en-US" sz="3200" dirty="0" smtClean="0">
                <a:solidFill>
                  <a:schemeClr val="bg1"/>
                </a:solidFill>
                <a:latin typeface="微软雅黑" pitchFamily="34" charset="-122"/>
                <a:ea typeface="微软雅黑" pitchFamily="34" charset="-122"/>
              </a:rPr>
              <a:t>服务类型</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en-US" altLang="zh-CN" sz="3200" dirty="0" smtClean="0">
                <a:solidFill>
                  <a:schemeClr val="bg1"/>
                </a:solidFill>
                <a:latin typeface="微软雅黑" pitchFamily="34" charset="-122"/>
                <a:ea typeface="微软雅黑" pitchFamily="34" charset="-122"/>
              </a:rPr>
              <a:t>IAAS</a:t>
            </a:r>
            <a:r>
              <a:rPr lang="zh-CN" altLang="en-US" sz="3200" dirty="0" smtClean="0">
                <a:solidFill>
                  <a:schemeClr val="bg1"/>
                </a:solidFill>
                <a:latin typeface="微软雅黑" pitchFamily="34" charset="-122"/>
                <a:ea typeface="微软雅黑" pitchFamily="34" charset="-122"/>
              </a:rPr>
              <a:t>及其关键技术</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smtClean="0">
                <a:solidFill>
                  <a:schemeClr val="bg1"/>
                </a:solidFill>
                <a:latin typeface="微软雅黑" pitchFamily="34" charset="-122"/>
                <a:ea typeface="微软雅黑" pitchFamily="34" charset="-122"/>
              </a:rPr>
              <a:t>云计算管理平台</a:t>
            </a:r>
            <a:endParaRPr lang="en-US" altLang="zh-CN" sz="3200" dirty="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539552" y="3255640"/>
            <a:ext cx="6192688" cy="677416"/>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14590263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bwMode="auto">
          <a:xfrm>
            <a:off x="360363" y="636588"/>
            <a:ext cx="8382000" cy="443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algn="r"/>
            <a:r>
              <a:rPr lang="zh-CN" altLang="en-US" sz="3200" dirty="0" smtClean="0">
                <a:ln>
                  <a:noFill/>
                </a:ln>
                <a:ea typeface="黑体" pitchFamily="49" charset="-122"/>
              </a:rPr>
              <a:t>云计算服务类型</a:t>
            </a:r>
          </a:p>
        </p:txBody>
      </p:sp>
      <p:sp>
        <p:nvSpPr>
          <p:cNvPr id="22" name="内容占位符 2"/>
          <p:cNvSpPr txBox="1">
            <a:spLocks/>
          </p:cNvSpPr>
          <p:nvPr/>
        </p:nvSpPr>
        <p:spPr>
          <a:xfrm>
            <a:off x="251521" y="1602705"/>
            <a:ext cx="3888431" cy="4922639"/>
          </a:xfrm>
          <a:prstGeom prst="rect">
            <a:avLst/>
          </a:prstGeom>
        </p:spPr>
        <p:txBody>
          <a:bodyPr rtlCol="0">
            <a:normAutofit lnSpcReduction="10000"/>
          </a:bodyPr>
          <a:lstStyle>
            <a:lvl1pPr marL="288925" indent="-288925" algn="l" defTabSz="912813" rtl="0" eaLnBrk="0" fontAlgn="base" hangingPunct="0">
              <a:lnSpc>
                <a:spcPct val="90000"/>
              </a:lnSpc>
              <a:spcBef>
                <a:spcPct val="20000"/>
              </a:spcBef>
              <a:spcAft>
                <a:spcPct val="0"/>
              </a:spcAft>
              <a:buFont typeface="Arial" pitchFamily="34" charset="0"/>
              <a:buChar char="•"/>
              <a:defRPr sz="2300" kern="1200">
                <a:solidFill>
                  <a:schemeClr val="bg1"/>
                </a:solidFill>
                <a:latin typeface="Arial" pitchFamily="34" charset="0"/>
                <a:ea typeface="+mn-ea"/>
                <a:cs typeface="+mn-cs"/>
              </a:defRPr>
            </a:lvl1pPr>
            <a:lvl2pPr marL="519113" indent="-2286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2pPr>
            <a:lvl3pPr marL="712788" indent="-192088"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3pPr>
            <a:lvl4pPr marL="954088" indent="-2413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4pPr>
            <a:lvl5pPr marL="1184275" indent="-228600" algn="l" defTabSz="912813" rtl="0" eaLnBrk="0" fontAlgn="base" hangingPunct="0">
              <a:lnSpc>
                <a:spcPct val="90000"/>
              </a:lnSpc>
              <a:spcBef>
                <a:spcPct val="20000"/>
              </a:spcBef>
              <a:spcAft>
                <a:spcPct val="0"/>
              </a:spcAft>
              <a:buFont typeface="Arial" pitchFamily="34" charset="0"/>
              <a:buChar char="•"/>
              <a:defRPr sz="2000" kern="1200">
                <a:solidFill>
                  <a:schemeClr val="bg1"/>
                </a:solidFill>
                <a:latin typeface="Arial" pitchFamily="34" charset="0"/>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ct val="120000"/>
              </a:lnSpc>
              <a:spcAft>
                <a:spcPts val="0"/>
              </a:spcAft>
              <a:buFont typeface="Wingdings" pitchFamily="2" charset="2"/>
              <a:buChar char="ü"/>
              <a:defRPr/>
            </a:pPr>
            <a:r>
              <a:rPr lang="zh-CN" altLang="en-US" dirty="0" smtClean="0">
                <a:latin typeface="微软雅黑" pitchFamily="34" charset="-122"/>
                <a:ea typeface="微软雅黑" pitchFamily="34" charset="-122"/>
              </a:rPr>
              <a:t>云客户端</a:t>
            </a:r>
            <a:endParaRPr lang="en-US" altLang="zh-CN" sz="2400" dirty="0" smtClean="0">
              <a:latin typeface="微软雅黑" pitchFamily="34" charset="-122"/>
              <a:ea typeface="微软雅黑" pitchFamily="34" charset="-122"/>
            </a:endParaRPr>
          </a:p>
          <a:p>
            <a:pPr lvl="1" eaLnBrk="1" fontAlgn="auto" hangingPunct="1">
              <a:lnSpc>
                <a:spcPct val="120000"/>
              </a:lnSpc>
              <a:spcAft>
                <a:spcPts val="0"/>
              </a:spcAft>
              <a:defRPr/>
            </a:pPr>
            <a:r>
              <a:rPr lang="en-US" altLang="zh-CN" sz="2100" dirty="0" smtClean="0">
                <a:latin typeface="微软雅黑" pitchFamily="34" charset="-122"/>
                <a:ea typeface="微软雅黑" pitchFamily="34" charset="-122"/>
              </a:rPr>
              <a:t>iPhone, Android, Firefox, Chrome</a:t>
            </a:r>
          </a:p>
          <a:p>
            <a:pPr eaLnBrk="1" fontAlgn="auto" hangingPunct="1">
              <a:lnSpc>
                <a:spcPct val="120000"/>
              </a:lnSpc>
              <a:spcAft>
                <a:spcPts val="0"/>
              </a:spcAft>
              <a:buFont typeface="Wingdings" pitchFamily="2" charset="2"/>
              <a:buChar char="ü"/>
              <a:defRPr/>
            </a:pPr>
            <a:r>
              <a:rPr lang="zh-CN" altLang="en-US" dirty="0">
                <a:latin typeface="微软雅黑" pitchFamily="34" charset="-122"/>
                <a:ea typeface="微软雅黑" pitchFamily="34" charset="-122"/>
              </a:rPr>
              <a:t>云</a:t>
            </a:r>
            <a:r>
              <a:rPr lang="zh-CN" altLang="en-US" dirty="0" smtClean="0">
                <a:latin typeface="微软雅黑" pitchFamily="34" charset="-122"/>
                <a:ea typeface="微软雅黑" pitchFamily="34" charset="-122"/>
              </a:rPr>
              <a:t>应用</a:t>
            </a:r>
            <a:endParaRPr lang="en-US" altLang="zh-CN" dirty="0">
              <a:latin typeface="微软雅黑" pitchFamily="34" charset="-122"/>
              <a:ea typeface="微软雅黑" pitchFamily="34" charset="-122"/>
            </a:endParaRPr>
          </a:p>
          <a:p>
            <a:pPr lvl="1" eaLnBrk="1" fontAlgn="auto" hangingPunct="1">
              <a:lnSpc>
                <a:spcPct val="120000"/>
              </a:lnSpc>
              <a:spcAft>
                <a:spcPts val="0"/>
              </a:spcAft>
              <a:defRPr/>
            </a:pPr>
            <a:r>
              <a:rPr lang="en-US" altLang="zh-CN" sz="2100" dirty="0" smtClean="0">
                <a:latin typeface="微软雅黑" pitchFamily="34" charset="-122"/>
                <a:ea typeface="微软雅黑" pitchFamily="34" charset="-122"/>
              </a:rPr>
              <a:t>Google Apps, </a:t>
            </a:r>
            <a:r>
              <a:rPr lang="en-US" altLang="zh-CN" sz="2100" dirty="0" err="1" smtClean="0">
                <a:latin typeface="微软雅黑" pitchFamily="34" charset="-122"/>
                <a:ea typeface="微软雅黑" pitchFamily="34" charset="-122"/>
              </a:rPr>
              <a:t>Salesforce</a:t>
            </a:r>
            <a:r>
              <a:rPr lang="en-US" altLang="zh-CN" sz="2100" dirty="0" smtClean="0">
                <a:latin typeface="微软雅黑" pitchFamily="34" charset="-122"/>
                <a:ea typeface="微软雅黑" pitchFamily="34" charset="-122"/>
              </a:rPr>
              <a:t>, Facebook</a:t>
            </a:r>
            <a:endParaRPr lang="en-US" altLang="zh-CN" sz="2500" dirty="0" smtClean="0">
              <a:latin typeface="微软雅黑" pitchFamily="34" charset="-122"/>
              <a:ea typeface="微软雅黑" pitchFamily="34" charset="-122"/>
            </a:endParaRPr>
          </a:p>
          <a:p>
            <a:pPr eaLnBrk="1" fontAlgn="auto" hangingPunct="1">
              <a:lnSpc>
                <a:spcPct val="120000"/>
              </a:lnSpc>
              <a:spcAft>
                <a:spcPts val="0"/>
              </a:spcAft>
              <a:buFont typeface="Wingdings" pitchFamily="2" charset="2"/>
              <a:buChar char="ü"/>
              <a:defRPr/>
            </a:pPr>
            <a:r>
              <a:rPr lang="zh-CN" altLang="en-US" dirty="0">
                <a:latin typeface="微软雅黑" pitchFamily="34" charset="-122"/>
                <a:ea typeface="微软雅黑" pitchFamily="34" charset="-122"/>
              </a:rPr>
              <a:t>云</a:t>
            </a:r>
            <a:r>
              <a:rPr lang="zh-CN" altLang="en-US" dirty="0" smtClean="0">
                <a:latin typeface="微软雅黑" pitchFamily="34" charset="-122"/>
                <a:ea typeface="微软雅黑" pitchFamily="34" charset="-122"/>
              </a:rPr>
              <a:t>平台</a:t>
            </a:r>
            <a:endParaRPr lang="en-US" altLang="zh-CN" dirty="0">
              <a:latin typeface="微软雅黑" pitchFamily="34" charset="-122"/>
              <a:ea typeface="微软雅黑" pitchFamily="34" charset="-122"/>
            </a:endParaRPr>
          </a:p>
          <a:p>
            <a:pPr lvl="1" eaLnBrk="1" fontAlgn="auto" hangingPunct="1">
              <a:lnSpc>
                <a:spcPct val="120000"/>
              </a:lnSpc>
              <a:spcAft>
                <a:spcPts val="0"/>
              </a:spcAft>
              <a:defRPr/>
            </a:pPr>
            <a:r>
              <a:rPr lang="en-US" altLang="zh-CN" sz="2100" dirty="0" smtClean="0">
                <a:latin typeface="微软雅黑" pitchFamily="34" charset="-122"/>
                <a:ea typeface="微软雅黑" pitchFamily="34" charset="-122"/>
              </a:rPr>
              <a:t>Microsoft Azure, Google App Engine</a:t>
            </a:r>
          </a:p>
          <a:p>
            <a:pPr eaLnBrk="1" fontAlgn="auto" hangingPunct="1">
              <a:lnSpc>
                <a:spcPct val="120000"/>
              </a:lnSpc>
              <a:spcAft>
                <a:spcPts val="0"/>
              </a:spcAft>
              <a:buFont typeface="Wingdings" pitchFamily="2" charset="2"/>
              <a:buChar char="ü"/>
              <a:defRPr/>
            </a:pPr>
            <a:r>
              <a:rPr lang="zh-CN" altLang="en-US" dirty="0">
                <a:latin typeface="微软雅黑" pitchFamily="34" charset="-122"/>
                <a:ea typeface="微软雅黑" pitchFamily="34" charset="-122"/>
              </a:rPr>
              <a:t>云基础</a:t>
            </a:r>
            <a:r>
              <a:rPr lang="zh-CN" altLang="en-US" dirty="0" smtClean="0">
                <a:latin typeface="微软雅黑" pitchFamily="34" charset="-122"/>
                <a:ea typeface="微软雅黑" pitchFamily="34" charset="-122"/>
              </a:rPr>
              <a:t>设施</a:t>
            </a:r>
            <a:endParaRPr lang="en-US" altLang="zh-CN" dirty="0">
              <a:latin typeface="微软雅黑" pitchFamily="34" charset="-122"/>
              <a:ea typeface="微软雅黑" pitchFamily="34" charset="-122"/>
            </a:endParaRPr>
          </a:p>
          <a:p>
            <a:pPr lvl="1" eaLnBrk="1" fontAlgn="auto" hangingPunct="1">
              <a:lnSpc>
                <a:spcPct val="120000"/>
              </a:lnSpc>
              <a:spcAft>
                <a:spcPts val="0"/>
              </a:spcAft>
              <a:defRPr/>
            </a:pPr>
            <a:r>
              <a:rPr lang="en-US" altLang="zh-CN" sz="2100" dirty="0" smtClean="0">
                <a:latin typeface="微软雅黑" pitchFamily="34" charset="-122"/>
                <a:ea typeface="微软雅黑" pitchFamily="34" charset="-122"/>
              </a:rPr>
              <a:t>Amazon EC2, </a:t>
            </a:r>
            <a:r>
              <a:rPr lang="zh-CN" altLang="en-US" sz="2100" dirty="0" smtClean="0">
                <a:latin typeface="微软雅黑" pitchFamily="34" charset="-122"/>
                <a:ea typeface="微软雅黑" pitchFamily="34" charset="-122"/>
              </a:rPr>
              <a:t>阿里云主机，透明云实验室</a:t>
            </a:r>
            <a:endParaRPr lang="en-US" altLang="zh-CN" sz="2100" dirty="0" smtClean="0">
              <a:latin typeface="微软雅黑" pitchFamily="34" charset="-122"/>
              <a:ea typeface="微软雅黑" pitchFamily="34" charset="-122"/>
            </a:endParaRPr>
          </a:p>
        </p:txBody>
      </p:sp>
      <p:pic>
        <p:nvPicPr>
          <p:cNvPr id="54" name="Picture 4"/>
          <p:cNvPicPr>
            <a:picLocks noChangeAspect="1" noChangeArrowheads="1"/>
          </p:cNvPicPr>
          <p:nvPr/>
        </p:nvPicPr>
        <p:blipFill>
          <a:blip r:embed="rId2" cstate="print"/>
          <a:srcRect/>
          <a:stretch>
            <a:fillRect/>
          </a:stretch>
        </p:blipFill>
        <p:spPr bwMode="auto">
          <a:xfrm>
            <a:off x="4283968" y="2362200"/>
            <a:ext cx="4419600" cy="4267200"/>
          </a:xfrm>
          <a:prstGeom prst="rect">
            <a:avLst/>
          </a:prstGeom>
          <a:noFill/>
          <a:ln w="9525">
            <a:noFill/>
            <a:miter lim="800000"/>
            <a:headEnd/>
            <a:tailEnd/>
          </a:ln>
          <a:effectLst>
            <a:softEdge rad="12700"/>
          </a:effectLst>
        </p:spPr>
      </p:pic>
      <p:pic>
        <p:nvPicPr>
          <p:cNvPr id="55" name="Picture 8" descr="D:\PPI.Fudan\Slides\Cloud\iphone3g_home1322x2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0634" y="1440384"/>
            <a:ext cx="57943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49"/>
          <p:cNvGrpSpPr>
            <a:grpSpLocks/>
          </p:cNvGrpSpPr>
          <p:nvPr/>
        </p:nvGrpSpPr>
        <p:grpSpPr bwMode="auto">
          <a:xfrm>
            <a:off x="5122168" y="4038600"/>
            <a:ext cx="2819400" cy="914400"/>
            <a:chOff x="5410200" y="4038600"/>
            <a:chExt cx="2819400" cy="914400"/>
          </a:xfrm>
        </p:grpSpPr>
        <p:sp>
          <p:nvSpPr>
            <p:cNvPr id="60" name="Rectangle 10"/>
            <p:cNvSpPr/>
            <p:nvPr/>
          </p:nvSpPr>
          <p:spPr>
            <a:xfrm>
              <a:off x="5410200" y="4038600"/>
              <a:ext cx="2819400" cy="9144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云平台</a:t>
              </a:r>
              <a:endParaRPr lang="en-US" sz="2800" b="1" dirty="0">
                <a:solidFill>
                  <a:schemeClr val="bg2"/>
                </a:solidFill>
                <a:latin typeface="楷体_GB2312" pitchFamily="49" charset="-122"/>
                <a:ea typeface="楷体_GB2312" pitchFamily="49" charset="-122"/>
              </a:endParaRPr>
            </a:p>
          </p:txBody>
        </p:sp>
        <p:pic>
          <p:nvPicPr>
            <p:cNvPr id="6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267200"/>
              <a:ext cx="477082" cy="48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495801"/>
              <a:ext cx="400455" cy="37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547532"/>
              <a:ext cx="838199" cy="26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694" y="4267200"/>
              <a:ext cx="58270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 name="Group 50"/>
          <p:cNvGrpSpPr>
            <a:grpSpLocks/>
          </p:cNvGrpSpPr>
          <p:nvPr/>
        </p:nvGrpSpPr>
        <p:grpSpPr bwMode="auto">
          <a:xfrm>
            <a:off x="5122168" y="4953000"/>
            <a:ext cx="2819400" cy="1066800"/>
            <a:chOff x="5410200" y="4953000"/>
            <a:chExt cx="2819400" cy="1066800"/>
          </a:xfrm>
        </p:grpSpPr>
        <p:sp>
          <p:nvSpPr>
            <p:cNvPr id="66" name="Rectangle 11"/>
            <p:cNvSpPr/>
            <p:nvPr/>
          </p:nvSpPr>
          <p:spPr>
            <a:xfrm>
              <a:off x="5410200" y="4953000"/>
              <a:ext cx="2819400" cy="10668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云基础设施</a:t>
              </a:r>
              <a:endParaRPr lang="en-US" sz="2800" b="1" dirty="0">
                <a:solidFill>
                  <a:schemeClr val="bg2"/>
                </a:solidFill>
                <a:latin typeface="楷体_GB2312" pitchFamily="49" charset="-122"/>
                <a:ea typeface="楷体_GB2312" pitchFamily="49" charset="-122"/>
              </a:endParaRPr>
            </a:p>
          </p:txBody>
        </p:sp>
        <p:pic>
          <p:nvPicPr>
            <p:cNvPr id="6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5486400"/>
              <a:ext cx="914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667375"/>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0" y="5486400"/>
              <a:ext cx="704850" cy="48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5461224"/>
              <a:ext cx="1143000" cy="25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48"/>
          <p:cNvGrpSpPr>
            <a:grpSpLocks/>
          </p:cNvGrpSpPr>
          <p:nvPr/>
        </p:nvGrpSpPr>
        <p:grpSpPr bwMode="auto">
          <a:xfrm>
            <a:off x="5122168" y="3048000"/>
            <a:ext cx="2819400" cy="990600"/>
            <a:chOff x="5410200" y="3048000"/>
            <a:chExt cx="2819400" cy="990600"/>
          </a:xfrm>
        </p:grpSpPr>
        <p:pic>
          <p:nvPicPr>
            <p:cNvPr id="72"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0444" y="3276600"/>
              <a:ext cx="5255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6165" y="3497981"/>
              <a:ext cx="493835" cy="5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0" y="3200400"/>
              <a:ext cx="46007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4612" y="3590189"/>
              <a:ext cx="661988" cy="2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00762" y="3657600"/>
              <a:ext cx="3762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16"/>
            <p:cNvSpPr/>
            <p:nvPr/>
          </p:nvSpPr>
          <p:spPr>
            <a:xfrm>
              <a:off x="5410200" y="3048000"/>
              <a:ext cx="2819400" cy="990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云应用</a:t>
              </a:r>
              <a:endParaRPr lang="en-US" sz="2800" b="1" dirty="0">
                <a:solidFill>
                  <a:schemeClr val="bg2"/>
                </a:solidFill>
                <a:latin typeface="楷体_GB2312" pitchFamily="49" charset="-122"/>
                <a:ea typeface="楷体_GB2312" pitchFamily="49" charset="-122"/>
              </a:endParaRPr>
            </a:p>
          </p:txBody>
        </p:sp>
      </p:grpSp>
      <p:grpSp>
        <p:nvGrpSpPr>
          <p:cNvPr id="78" name="Group 46"/>
          <p:cNvGrpSpPr>
            <a:grpSpLocks/>
          </p:cNvGrpSpPr>
          <p:nvPr/>
        </p:nvGrpSpPr>
        <p:grpSpPr bwMode="auto">
          <a:xfrm>
            <a:off x="5770984" y="1196752"/>
            <a:ext cx="457200" cy="857250"/>
            <a:chOff x="5638800" y="1143000"/>
            <a:chExt cx="493568" cy="857250"/>
          </a:xfrm>
        </p:grpSpPr>
        <p:pic>
          <p:nvPicPr>
            <p:cNvPr id="79" name="Picture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8800" y="1143000"/>
              <a:ext cx="49356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2860" y="1240270"/>
              <a:ext cx="414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6833766" y="1320949"/>
            <a:ext cx="690562" cy="523875"/>
            <a:chOff x="6732240" y="1289323"/>
            <a:chExt cx="690562" cy="523875"/>
          </a:xfrm>
        </p:grpSpPr>
        <p:pic>
          <p:nvPicPr>
            <p:cNvPr id="83" name="Picture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2240" y="1289323"/>
              <a:ext cx="69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76256" y="1365523"/>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7884368" y="1703214"/>
            <a:ext cx="620713" cy="501650"/>
            <a:chOff x="7839719" y="1631206"/>
            <a:chExt cx="620713" cy="501650"/>
          </a:xfrm>
        </p:grpSpPr>
        <p:pic>
          <p:nvPicPr>
            <p:cNvPr id="81" name="Picture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71469" y="1742331"/>
              <a:ext cx="5889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9864642">
              <a:off x="7839719" y="1631206"/>
              <a:ext cx="23336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725897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4648200" y="2362200"/>
            <a:ext cx="4419600" cy="4267200"/>
          </a:xfrm>
          <a:prstGeom prst="rect">
            <a:avLst/>
          </a:prstGeom>
          <a:noFill/>
          <a:ln w="9525">
            <a:noFill/>
            <a:miter lim="800000"/>
            <a:headEnd/>
            <a:tailEnd/>
          </a:ln>
          <a:effectLst>
            <a:softEdge rad="12700"/>
          </a:effectLst>
        </p:spPr>
      </p:pic>
      <p:grpSp>
        <p:nvGrpSpPr>
          <p:cNvPr id="8196" name="Group 49"/>
          <p:cNvGrpSpPr>
            <a:grpSpLocks/>
          </p:cNvGrpSpPr>
          <p:nvPr/>
        </p:nvGrpSpPr>
        <p:grpSpPr bwMode="auto">
          <a:xfrm>
            <a:off x="5486400" y="4038600"/>
            <a:ext cx="2819400" cy="914400"/>
            <a:chOff x="5410200" y="4038600"/>
            <a:chExt cx="2819400" cy="914400"/>
          </a:xfrm>
        </p:grpSpPr>
        <p:sp>
          <p:nvSpPr>
            <p:cNvPr id="11" name="Rectangle 10"/>
            <p:cNvSpPr/>
            <p:nvPr/>
          </p:nvSpPr>
          <p:spPr>
            <a:xfrm>
              <a:off x="5410200" y="4038600"/>
              <a:ext cx="2819400" cy="9144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云平台</a:t>
              </a:r>
              <a:endParaRPr lang="en-US" sz="2800" b="1" dirty="0">
                <a:solidFill>
                  <a:schemeClr val="bg2"/>
                </a:solidFill>
                <a:latin typeface="楷体_GB2312" pitchFamily="49" charset="-122"/>
                <a:ea typeface="楷体_GB2312" pitchFamily="49" charset="-122"/>
              </a:endParaRPr>
            </a:p>
          </p:txBody>
        </p:sp>
        <p:pic>
          <p:nvPicPr>
            <p:cNvPr id="82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267200"/>
              <a:ext cx="477082" cy="48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4495801"/>
              <a:ext cx="400455" cy="37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547532"/>
              <a:ext cx="838199" cy="26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694" y="4267200"/>
              <a:ext cx="58270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97" name="Group 50"/>
          <p:cNvGrpSpPr>
            <a:grpSpLocks/>
          </p:cNvGrpSpPr>
          <p:nvPr/>
        </p:nvGrpSpPr>
        <p:grpSpPr bwMode="auto">
          <a:xfrm>
            <a:off x="5486400" y="4953000"/>
            <a:ext cx="2819400" cy="1066800"/>
            <a:chOff x="5410200" y="4953000"/>
            <a:chExt cx="2819400" cy="1066800"/>
          </a:xfrm>
        </p:grpSpPr>
        <p:sp>
          <p:nvSpPr>
            <p:cNvPr id="12" name="Rectangle 11"/>
            <p:cNvSpPr/>
            <p:nvPr/>
          </p:nvSpPr>
          <p:spPr>
            <a:xfrm>
              <a:off x="5410200" y="4953000"/>
              <a:ext cx="2819400" cy="10668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云基础设施</a:t>
              </a:r>
              <a:endParaRPr lang="en-US" sz="2800" b="1" dirty="0">
                <a:solidFill>
                  <a:schemeClr val="tx1"/>
                </a:solidFill>
                <a:latin typeface="楷体_GB2312" pitchFamily="49" charset="-122"/>
                <a:ea typeface="楷体_GB2312" pitchFamily="49" charset="-122"/>
              </a:endParaRPr>
            </a:p>
          </p:txBody>
        </p:sp>
        <p:pic>
          <p:nvPicPr>
            <p:cNvPr id="820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5486400"/>
              <a:ext cx="914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667375"/>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0" y="5486400"/>
              <a:ext cx="704850" cy="48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1"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5461224"/>
              <a:ext cx="1143000" cy="25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98" name="Group 36"/>
          <p:cNvGrpSpPr>
            <a:grpSpLocks/>
          </p:cNvGrpSpPr>
          <p:nvPr/>
        </p:nvGrpSpPr>
        <p:grpSpPr bwMode="auto">
          <a:xfrm>
            <a:off x="5486400" y="3048000"/>
            <a:ext cx="2819400" cy="990600"/>
            <a:chOff x="5486400" y="3048000"/>
            <a:chExt cx="2819400" cy="990600"/>
          </a:xfrm>
        </p:grpSpPr>
        <p:pic>
          <p:nvPicPr>
            <p:cNvPr id="8201"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6644" y="3276600"/>
              <a:ext cx="5255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2365" y="3497981"/>
              <a:ext cx="493835" cy="5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200400"/>
              <a:ext cx="46007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0812" y="3590189"/>
              <a:ext cx="661988" cy="2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2" y="3657600"/>
              <a:ext cx="3762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5486400" y="3048000"/>
              <a:ext cx="2819400" cy="990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云应用</a:t>
              </a:r>
              <a:endParaRPr lang="en-US" sz="2800" b="1" dirty="0">
                <a:solidFill>
                  <a:schemeClr val="bg2"/>
                </a:solidFill>
                <a:latin typeface="楷体_GB2312" pitchFamily="49" charset="-122"/>
                <a:ea typeface="楷体_GB2312" pitchFamily="49" charset="-122"/>
              </a:endParaRPr>
            </a:p>
          </p:txBody>
        </p:sp>
      </p:grpSp>
      <p:sp>
        <p:nvSpPr>
          <p:cNvPr id="41" name="Rectangle 40"/>
          <p:cNvSpPr/>
          <p:nvPr/>
        </p:nvSpPr>
        <p:spPr>
          <a:xfrm>
            <a:off x="5486400" y="4953000"/>
            <a:ext cx="2819400" cy="1066800"/>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基础设施即服务</a:t>
            </a:r>
            <a:r>
              <a:rPr lang="en-US" altLang="zh-CN" sz="2800" b="1" dirty="0">
                <a:solidFill>
                  <a:schemeClr val="tx1"/>
                </a:solidFill>
                <a:latin typeface="楷体_GB2312" pitchFamily="49" charset="-122"/>
                <a:ea typeface="楷体_GB2312" pitchFamily="49" charset="-122"/>
              </a:rPr>
              <a:t/>
            </a:r>
            <a:br>
              <a:rPr lang="en-US" altLang="zh-CN" sz="2800" b="1" dirty="0">
                <a:solidFill>
                  <a:schemeClr val="tx1"/>
                </a:solidFill>
                <a:latin typeface="楷体_GB2312" pitchFamily="49" charset="-122"/>
                <a:ea typeface="楷体_GB2312" pitchFamily="49" charset="-122"/>
              </a:rPr>
            </a:br>
            <a:r>
              <a:rPr lang="en-US" altLang="zh-CN" sz="2400" dirty="0" smtClean="0">
                <a:solidFill>
                  <a:schemeClr val="tx1"/>
                </a:solidFill>
                <a:latin typeface="Verdana" pitchFamily="34" charset="0"/>
                <a:ea typeface="楷体_GB2312" pitchFamily="49" charset="-122"/>
              </a:rPr>
              <a:t>IAAS</a:t>
            </a:r>
            <a:endParaRPr lang="en-US" sz="2800" dirty="0">
              <a:solidFill>
                <a:schemeClr val="tx1"/>
              </a:solidFill>
              <a:latin typeface="Verdana" pitchFamily="34" charset="0"/>
              <a:ea typeface="楷体_GB2312" pitchFamily="49" charset="-122"/>
            </a:endParaRPr>
          </a:p>
        </p:txBody>
      </p:sp>
      <p:sp>
        <p:nvSpPr>
          <p:cNvPr id="25"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基础设施即服务 </a:t>
            </a:r>
            <a:r>
              <a:rPr lang="en-US" altLang="zh-CN" sz="3200" dirty="0">
                <a:ln>
                  <a:noFill/>
                </a:ln>
                <a:latin typeface="微软雅黑" pitchFamily="34" charset="-122"/>
                <a:ea typeface="微软雅黑" pitchFamily="34" charset="-122"/>
              </a:rPr>
              <a:t>(Infrastructure as 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22222013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2181200"/>
            <a:ext cx="8458200" cy="4560168"/>
          </a:xfrm>
        </p:spPr>
        <p:txBody>
          <a:bodyPr rtlCol="0">
            <a:normAutofit/>
          </a:bodyPr>
          <a:lstStyle/>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房子从哪里来</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自己建造</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买土地</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设计小区</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买材料</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建房屋</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配套设施和管理</a:t>
            </a:r>
            <a:endParaRPr lang="en-US" altLang="zh-CN" sz="2800" dirty="0" smtClean="0">
              <a:solidFill>
                <a:prstClr val="black"/>
              </a:solidFill>
              <a:latin typeface="Verdana" pitchFamily="34" charset="0"/>
              <a:ea typeface="楷体_GB2312" pitchFamily="49" charset="-122"/>
            </a:endParaRPr>
          </a:p>
        </p:txBody>
      </p:sp>
      <p:grpSp>
        <p:nvGrpSpPr>
          <p:cNvPr id="2" name="Group 35"/>
          <p:cNvGrpSpPr>
            <a:grpSpLocks/>
          </p:cNvGrpSpPr>
          <p:nvPr/>
        </p:nvGrpSpPr>
        <p:grpSpPr bwMode="auto">
          <a:xfrm>
            <a:off x="4724400" y="2514600"/>
            <a:ext cx="2241550" cy="1539875"/>
            <a:chOff x="4724400" y="2514600"/>
            <a:chExt cx="2241389" cy="1539667"/>
          </a:xfrm>
        </p:grpSpPr>
        <p:pic>
          <p:nvPicPr>
            <p:cNvPr id="9230" name="Picture 2" descr="D:\PPI.Fudan\Slides\Cloud\pic\21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743200"/>
              <a:ext cx="1311067" cy="131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3" descr="D:\PPI.Fudan\Slides\Cloud\pic\202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952" y="2667000"/>
              <a:ext cx="618837" cy="95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4" descr="D:\PPI.Fudan\Slides\Cloud\pic\2198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514600"/>
              <a:ext cx="880096" cy="110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3" name="Picture 5" descr="D:\PPI.Fudan\Slides\Cloud\pic\7848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124200"/>
            <a:ext cx="9350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6"/>
          <p:cNvGrpSpPr>
            <a:grpSpLocks/>
          </p:cNvGrpSpPr>
          <p:nvPr/>
        </p:nvGrpSpPr>
        <p:grpSpPr bwMode="auto">
          <a:xfrm>
            <a:off x="4154488" y="4724400"/>
            <a:ext cx="1560512" cy="1101725"/>
            <a:chOff x="4154594" y="4724400"/>
            <a:chExt cx="1560406" cy="1102446"/>
          </a:xfrm>
        </p:grpSpPr>
        <p:pic>
          <p:nvPicPr>
            <p:cNvPr id="9228" name="Picture 7" descr="D:\PPI.Fudan\Slides\Cloud\pic\2199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394" y="4724400"/>
              <a:ext cx="874606" cy="11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PPI.Fudan\Slides\Cloud\pic\7536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594" y="4724400"/>
              <a:ext cx="696420" cy="103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7"/>
          <p:cNvGrpSpPr>
            <a:grpSpLocks/>
          </p:cNvGrpSpPr>
          <p:nvPr/>
        </p:nvGrpSpPr>
        <p:grpSpPr bwMode="auto">
          <a:xfrm>
            <a:off x="5943600" y="4419600"/>
            <a:ext cx="2743200" cy="2438400"/>
            <a:chOff x="5943600" y="4419599"/>
            <a:chExt cx="2743201" cy="2438401"/>
          </a:xfrm>
        </p:grpSpPr>
        <p:pic>
          <p:nvPicPr>
            <p:cNvPr id="9225" name="Picture 9" descr="D:\PPI.Fudan\Slides\Cloud\pic\250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1" y="50292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10" descr="D:\PPI.Fudan\Slides\Cloud\pic\8660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419599"/>
              <a:ext cx="1411919" cy="114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8" descr="D:\PPI.Fudan\Slides\Cloud\pic\21993.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3600" y="5490357"/>
              <a:ext cx="619789" cy="120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60" name="Picture 12" descr="D:\PPI.Fudan\Slides\Cloud\pic\1770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25908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基础设施即服务 </a:t>
            </a:r>
            <a:r>
              <a:rPr lang="en-US" altLang="zh-CN" sz="3200" dirty="0">
                <a:ln>
                  <a:noFill/>
                </a:ln>
                <a:latin typeface="微软雅黑" pitchFamily="34" charset="-122"/>
                <a:ea typeface="微软雅黑" pitchFamily="34" charset="-122"/>
              </a:rPr>
              <a:t>(Infrastructure as 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0877535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05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xEl>
                                              <p:pRg st="2" end="2"/>
                                            </p:txEl>
                                          </p:spTgt>
                                        </p:tgtEl>
                                        <p:attrNameLst>
                                          <p:attrName>style.visibility</p:attrName>
                                        </p:attrNameLst>
                                      </p:cBhvr>
                                      <p:to>
                                        <p:strVal val="visible"/>
                                      </p:to>
                                    </p:set>
                                    <p:animEffect transition="in" filter="fade">
                                      <p:cBhvr>
                                        <p:cTn id="20" dur="500"/>
                                        <p:tgtEl>
                                          <p:spTgt spid="42">
                                            <p:txEl>
                                              <p:pRg st="2" end="2"/>
                                            </p:txEl>
                                          </p:spTgt>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xEl>
                                              <p:pRg st="3" end="3"/>
                                            </p:txEl>
                                          </p:spTgt>
                                        </p:tgtEl>
                                        <p:attrNameLst>
                                          <p:attrName>style.visibility</p:attrName>
                                        </p:attrNameLst>
                                      </p:cBhvr>
                                      <p:to>
                                        <p:strVal val="visible"/>
                                      </p:to>
                                    </p:set>
                                    <p:animEffect transition="in" filter="fade">
                                      <p:cBhvr>
                                        <p:cTn id="28" dur="500"/>
                                        <p:tgtEl>
                                          <p:spTgt spid="42">
                                            <p:txEl>
                                              <p:pRg st="3" end="3"/>
                                            </p:txEl>
                                          </p:spTgt>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xEl>
                                              <p:pRg st="4" end="4"/>
                                            </p:txEl>
                                          </p:spTgt>
                                        </p:tgtEl>
                                        <p:attrNameLst>
                                          <p:attrName>style.visibility</p:attrName>
                                        </p:attrNameLst>
                                      </p:cBhvr>
                                      <p:to>
                                        <p:strVal val="visible"/>
                                      </p:to>
                                    </p:set>
                                    <p:animEffect transition="in" filter="fade">
                                      <p:cBhvr>
                                        <p:cTn id="36" dur="500"/>
                                        <p:tgtEl>
                                          <p:spTgt spid="42">
                                            <p:txEl>
                                              <p:pRg st="4" end="4"/>
                                            </p:txEl>
                                          </p:spTgt>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42">
                                            <p:txEl>
                                              <p:pRg st="5" end="5"/>
                                            </p:txEl>
                                          </p:spTgt>
                                        </p:tgtEl>
                                        <p:attrNameLst>
                                          <p:attrName>style.visibility</p:attrName>
                                        </p:attrNameLst>
                                      </p:cBhvr>
                                      <p:to>
                                        <p:strVal val="visible"/>
                                      </p:to>
                                    </p:set>
                                    <p:animEffect transition="in" filter="fade">
                                      <p:cBhvr>
                                        <p:cTn id="44" dur="500"/>
                                        <p:tgtEl>
                                          <p:spTgt spid="42">
                                            <p:txEl>
                                              <p:pRg st="5" end="5"/>
                                            </p:txEl>
                                          </p:spTgt>
                                        </p:tgtEl>
                                      </p:cBhvr>
                                    </p:animEffec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3d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4573588"/>
            <a:ext cx="22860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60363" y="636588"/>
            <a:ext cx="8382000" cy="553998"/>
          </a:xfrm>
        </p:spPr>
        <p:txBody>
          <a:bodyPr numCol="1" anchorCtr="0" compatLnSpc="1">
            <a:prstTxWarp prst="textNoShape">
              <a:avLst/>
            </a:prstTxWarp>
          </a:bodyPr>
          <a:lstStyle/>
          <a:p>
            <a:pPr lvl="0" algn="l">
              <a:defRPr/>
            </a:pPr>
            <a:r>
              <a:rPr lang="zh-CN" altLang="en-US" sz="4000" dirty="0">
                <a:solidFill>
                  <a:schemeClr val="bg1"/>
                </a:solidFill>
                <a:latin typeface="微软雅黑" pitchFamily="34" charset="-122"/>
                <a:ea typeface="微软雅黑" pitchFamily="34" charset="-122"/>
              </a:rPr>
              <a:t>提纲</a:t>
            </a:r>
            <a:endParaRPr lang="zh-CN" altLang="en-US" b="1" dirty="0" smtClean="0">
              <a:ln>
                <a:noFill/>
              </a:ln>
              <a:ea typeface="宋体" pitchFamily="2" charset="-122"/>
            </a:endParaRPr>
          </a:p>
        </p:txBody>
      </p:sp>
      <p:sp>
        <p:nvSpPr>
          <p:cNvPr id="8195" name="矩形 9"/>
          <p:cNvSpPr>
            <a:spLocks noChangeArrowheads="1"/>
          </p:cNvSpPr>
          <p:nvPr/>
        </p:nvSpPr>
        <p:spPr bwMode="auto">
          <a:xfrm>
            <a:off x="549423" y="1676400"/>
            <a:ext cx="8055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云计算的概念</a:t>
            </a:r>
            <a:endParaRPr lang="en-US" altLang="zh-CN" sz="3200" dirty="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云计算发展</a:t>
            </a:r>
            <a:r>
              <a:rPr lang="zh-CN" altLang="en-US" sz="3200" dirty="0" smtClean="0">
                <a:solidFill>
                  <a:schemeClr val="bg1"/>
                </a:solidFill>
                <a:latin typeface="微软雅黑" pitchFamily="34" charset="-122"/>
                <a:ea typeface="微软雅黑" pitchFamily="34" charset="-122"/>
              </a:rPr>
              <a:t>现状</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a:t>
            </a:r>
            <a:r>
              <a:rPr lang="zh-CN" altLang="en-US" sz="3200" dirty="0" smtClean="0">
                <a:solidFill>
                  <a:schemeClr val="bg1"/>
                </a:solidFill>
                <a:latin typeface="微软雅黑" pitchFamily="34" charset="-122"/>
                <a:ea typeface="微软雅黑" pitchFamily="34" charset="-122"/>
              </a:rPr>
              <a:t>服务类型</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en-US" altLang="zh-CN" sz="3200" dirty="0" smtClean="0">
                <a:solidFill>
                  <a:schemeClr val="bg1"/>
                </a:solidFill>
                <a:latin typeface="微软雅黑" pitchFamily="34" charset="-122"/>
                <a:ea typeface="微软雅黑" pitchFamily="34" charset="-122"/>
              </a:rPr>
              <a:t>IAAS</a:t>
            </a:r>
            <a:r>
              <a:rPr lang="zh-CN" altLang="en-US" sz="3200" dirty="0" smtClean="0">
                <a:solidFill>
                  <a:schemeClr val="bg1"/>
                </a:solidFill>
                <a:latin typeface="微软雅黑" pitchFamily="34" charset="-122"/>
                <a:ea typeface="微软雅黑" pitchFamily="34" charset="-122"/>
              </a:rPr>
              <a:t>及其关键技术</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a:t>
            </a:r>
            <a:r>
              <a:rPr lang="zh-CN" altLang="en-US" sz="3200" dirty="0" smtClean="0">
                <a:solidFill>
                  <a:schemeClr val="bg1"/>
                </a:solidFill>
                <a:latin typeface="微软雅黑" pitchFamily="34" charset="-122"/>
                <a:ea typeface="微软雅黑" pitchFamily="34" charset="-122"/>
              </a:rPr>
              <a:t>计算管理平台</a:t>
            </a:r>
            <a:endParaRPr lang="en-US" altLang="zh-CN" sz="3200" dirty="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539552" y="1815480"/>
            <a:ext cx="6192688" cy="677416"/>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12908639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953000"/>
          </a:xfrm>
        </p:spPr>
        <p:txBody>
          <a:bodyPr rtlCol="0">
            <a:normAutofit/>
          </a:bodyPr>
          <a:lstStyle/>
          <a:p>
            <a:pPr marL="0" indent="0" eaLnBrk="1" fontAlgn="auto" hangingPunct="1">
              <a:spcAft>
                <a:spcPts val="0"/>
              </a:spcAft>
              <a:buFont typeface="Arial" pitchFamily="34" charset="0"/>
              <a:buNone/>
              <a:defRPr/>
            </a:pPr>
            <a:endParaRPr lang="en-US" altLang="zh-CN" sz="24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房子从哪里来</a:t>
            </a:r>
            <a:r>
              <a:rPr lang="en-US" altLang="zh-CN" sz="2800" dirty="0" smtClean="0">
                <a:solidFill>
                  <a:prstClr val="black"/>
                </a:solidFill>
                <a:latin typeface="Verdana" pitchFamily="34" charset="0"/>
                <a:ea typeface="楷体_GB2312" pitchFamily="49" charset="-122"/>
              </a:rPr>
              <a:t>:</a:t>
            </a:r>
            <a:endParaRPr lang="en-US" altLang="zh-CN" sz="2800" b="1"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买土地</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设计小区</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买材料</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建房屋</a:t>
            </a:r>
            <a:r>
              <a:rPr lang="en-US" altLang="zh-CN" sz="2800" dirty="0" smtClean="0">
                <a:solidFill>
                  <a:prstClr val="black"/>
                </a:solidFill>
                <a:latin typeface="Verdana" pitchFamily="34" charset="0"/>
                <a:ea typeface="楷体_GB2312" pitchFamily="49" charset="-122"/>
              </a:rPr>
              <a:t>	</a:t>
            </a: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配套设施和管理</a:t>
            </a:r>
            <a:endParaRPr lang="en-US" altLang="zh-CN" sz="2800" dirty="0" smtClean="0">
              <a:solidFill>
                <a:prstClr val="black"/>
              </a:solidFill>
              <a:latin typeface="Verdana" pitchFamily="34" charset="0"/>
              <a:ea typeface="楷体_GB2312" pitchFamily="49" charset="-122"/>
            </a:endParaRPr>
          </a:p>
        </p:txBody>
      </p:sp>
      <p:pic>
        <p:nvPicPr>
          <p:cNvPr id="14" name="Picture 11" descr="D:\PPI.Fudan\Slides\Cloud\pic\600px-No_sign2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609428"/>
            <a:ext cx="2403748" cy="240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4"/>
          <p:cNvGrpSpPr>
            <a:grpSpLocks/>
          </p:cNvGrpSpPr>
          <p:nvPr/>
        </p:nvGrpSpPr>
        <p:grpSpPr bwMode="auto">
          <a:xfrm>
            <a:off x="4572000" y="2743200"/>
            <a:ext cx="3886200" cy="3429000"/>
            <a:chOff x="4572000" y="2743200"/>
            <a:chExt cx="3886200" cy="3429000"/>
          </a:xfrm>
        </p:grpSpPr>
        <p:pic>
          <p:nvPicPr>
            <p:cNvPr id="10247"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4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74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4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74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7432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4"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5"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581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7"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419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8"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419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19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0"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419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1"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419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3"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53340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3340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5"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3340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6" name="Picture 2" descr="D:\PPI.Fudan\Slides\Cloud\pic\173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3340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63"/>
          <p:cNvSpPr>
            <a:spLocks noChangeArrowheads="1"/>
          </p:cNvSpPr>
          <p:nvPr/>
        </p:nvSpPr>
        <p:spPr bwMode="auto">
          <a:xfrm>
            <a:off x="3161481" y="2132856"/>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F0000"/>
                </a:solidFill>
                <a:latin typeface="Verdana" pitchFamily="34" charset="0"/>
                <a:ea typeface="楷体_GB2312" pitchFamily="49" charset="-122"/>
              </a:rPr>
              <a:t>租用</a:t>
            </a:r>
            <a:endParaRPr lang="zh-CN" altLang="en-US" sz="2800" dirty="0">
              <a:latin typeface="Comic Sans MS" pitchFamily="66" charset="0"/>
            </a:endParaRPr>
          </a:p>
        </p:txBody>
      </p:sp>
      <p:sp>
        <p:nvSpPr>
          <p:cNvPr id="27"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基础设施即服务 </a:t>
            </a:r>
            <a:r>
              <a:rPr lang="en-US" altLang="zh-CN" sz="3200" dirty="0">
                <a:ln>
                  <a:noFill/>
                </a:ln>
                <a:latin typeface="微软雅黑" pitchFamily="34" charset="-122"/>
                <a:ea typeface="微软雅黑" pitchFamily="34" charset="-122"/>
              </a:rPr>
              <a:t>(Infrastructure as 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67779600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953000"/>
          </a:xfrm>
        </p:spPr>
        <p:txBody>
          <a:bodyPr rtlCol="0">
            <a:normAutofit/>
          </a:bodyPr>
          <a:lstStyle/>
          <a:p>
            <a:pPr marL="0" indent="0" eaLnBrk="1" fontAlgn="auto" hangingPunct="1">
              <a:spcAft>
                <a:spcPts val="0"/>
              </a:spcAft>
              <a:buFont typeface="Arial" pitchFamily="34" charset="0"/>
              <a:buNone/>
              <a:defRPr/>
            </a:pPr>
            <a:endParaRPr lang="en-US" altLang="zh-CN" sz="24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基础设施从哪里来</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自己建造</a:t>
            </a:r>
            <a:endParaRPr lang="en-US" altLang="zh-CN" sz="2800" b="1"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机房</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服务器</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网络</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配套设置和管理</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－供电</a:t>
            </a:r>
            <a:r>
              <a:rPr lang="en-US" altLang="zh-CN" sz="20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散热</a:t>
            </a:r>
            <a:r>
              <a:rPr lang="en-US" altLang="zh-CN" sz="20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容灾</a:t>
            </a:r>
            <a:endParaRPr lang="en-US" altLang="zh-CN" sz="2800" b="1" dirty="0" smtClean="0">
              <a:solidFill>
                <a:prstClr val="black"/>
              </a:solidFill>
              <a:latin typeface="Verdana" pitchFamily="34" charset="0"/>
              <a:ea typeface="楷体_GB2312" pitchFamily="49" charset="-122"/>
            </a:endParaRPr>
          </a:p>
        </p:txBody>
      </p:sp>
      <p:pic>
        <p:nvPicPr>
          <p:cNvPr id="4099" name="Picture 3" descr="D:\PPI.Fudan\Slides\Cloud\pic\imagesCA01Y9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267200"/>
            <a:ext cx="188277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D:\PPI.Fudan\Slides\Cloud\pic\imagesCAAUM3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298950"/>
            <a:ext cx="17414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D:\PPI.Fudan\Slides\Cloud\pic\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2514600"/>
            <a:ext cx="356552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5486400"/>
            <a:ext cx="18335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5486400"/>
            <a:ext cx="17827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基础设施即服务 </a:t>
            </a:r>
            <a:r>
              <a:rPr lang="en-US" altLang="zh-CN" sz="3200" dirty="0">
                <a:ln>
                  <a:noFill/>
                </a:ln>
                <a:latin typeface="微软雅黑" pitchFamily="34" charset="-122"/>
                <a:ea typeface="微软雅黑" pitchFamily="34" charset="-122"/>
              </a:rPr>
              <a:t>(Infrastructure as 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61483872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2" end="2"/>
                                            </p:txEl>
                                          </p:spTgt>
                                        </p:tgtEl>
                                        <p:attrNameLst>
                                          <p:attrName>style.visibility</p:attrName>
                                        </p:attrNameLst>
                                      </p:cBhvr>
                                      <p:to>
                                        <p:strVal val="visible"/>
                                      </p:to>
                                    </p:set>
                                    <p:animEffect transition="in" filter="fade">
                                      <p:cBhvr>
                                        <p:cTn id="7" dur="500"/>
                                        <p:tgtEl>
                                          <p:spTgt spid="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409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fade">
                                      <p:cBhvr>
                                        <p:cTn id="20" dur="500"/>
                                        <p:tgtEl>
                                          <p:spTgt spid="42">
                                            <p:txEl>
                                              <p:pRg st="4" end="4"/>
                                            </p:txEl>
                                          </p:spTgt>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0"/>
                                          </p:stCondLst>
                                        </p:cTn>
                                        <p:tgtEl>
                                          <p:spTgt spid="410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xEl>
                                              <p:pRg st="5" end="5"/>
                                            </p:txEl>
                                          </p:spTgt>
                                        </p:tgtEl>
                                        <p:attrNameLst>
                                          <p:attrName>style.visibility</p:attrName>
                                        </p:attrNameLst>
                                      </p:cBhvr>
                                      <p:to>
                                        <p:strVal val="visible"/>
                                      </p:to>
                                    </p:set>
                                    <p:animEffect transition="in" filter="fade">
                                      <p:cBhvr>
                                        <p:cTn id="28" dur="500"/>
                                        <p:tgtEl>
                                          <p:spTgt spid="42">
                                            <p:txEl>
                                              <p:pRg st="5" end="5"/>
                                            </p:txEl>
                                          </p:spTgt>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409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xEl>
                                              <p:pRg st="6" end="6"/>
                                            </p:txEl>
                                          </p:spTgt>
                                        </p:tgtEl>
                                        <p:attrNameLst>
                                          <p:attrName>style.visibility</p:attrName>
                                        </p:attrNameLst>
                                      </p:cBhvr>
                                      <p:to>
                                        <p:strVal val="visible"/>
                                      </p:to>
                                    </p:set>
                                    <p:animEffect transition="in" filter="fade">
                                      <p:cBhvr>
                                        <p:cTn id="36" dur="500"/>
                                        <p:tgtEl>
                                          <p:spTgt spid="42">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xEl>
                                              <p:pRg st="7" end="7"/>
                                            </p:txEl>
                                          </p:spTgt>
                                        </p:tgtEl>
                                        <p:attrNameLst>
                                          <p:attrName>style.visibility</p:attrName>
                                        </p:attrNameLst>
                                      </p:cBhvr>
                                      <p:to>
                                        <p:strVal val="visible"/>
                                      </p:to>
                                    </p:set>
                                    <p:animEffect transition="in" filter="fade">
                                      <p:cBhvr>
                                        <p:cTn id="39" dur="500"/>
                                        <p:tgtEl>
                                          <p:spTgt spid="42">
                                            <p:txEl>
                                              <p:pRg st="7" end="7"/>
                                            </p:txEl>
                                          </p:spTgt>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0"/>
                                          </p:stCondLst>
                                        </p:cTn>
                                        <p:tgtEl>
                                          <p:spTgt spid="4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953000"/>
          </a:xfrm>
        </p:spPr>
        <p:txBody>
          <a:bodyPr rtlCol="0">
            <a:normAutofit/>
          </a:bodyPr>
          <a:lstStyle/>
          <a:p>
            <a:pPr marL="0" indent="0" eaLnBrk="1" fontAlgn="auto" hangingPunct="1">
              <a:spcAft>
                <a:spcPts val="0"/>
              </a:spcAft>
              <a:buFont typeface="Arial" pitchFamily="34" charset="0"/>
              <a:buNone/>
              <a:defRPr/>
            </a:pPr>
            <a:endParaRPr lang="en-US" altLang="zh-CN" sz="24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dirty="0" smtClean="0">
              <a:solidFill>
                <a:prstClr val="black"/>
              </a:solidFill>
              <a:effectLst>
                <a:outerShdw blurRad="38100" dist="38100" dir="2700000" algn="tl">
                  <a:srgbClr val="000000">
                    <a:alpha val="43137"/>
                  </a:srgbClr>
                </a:outerShdw>
              </a:effectLst>
              <a:latin typeface="Verdana" pitchFamily="34" charset="0"/>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基础设施从哪里来</a:t>
            </a:r>
            <a:r>
              <a:rPr lang="en-US" altLang="zh-CN" sz="2800" dirty="0" smtClean="0">
                <a:solidFill>
                  <a:prstClr val="black"/>
                </a:solidFill>
                <a:latin typeface="Verdana" pitchFamily="34" charset="0"/>
                <a:ea typeface="楷体_GB2312" pitchFamily="49" charset="-122"/>
              </a:rPr>
              <a:t>:</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机房</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服务器</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网络，机架</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配套设置和管理</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－供电</a:t>
            </a:r>
            <a:r>
              <a:rPr lang="en-US" altLang="zh-CN" sz="20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散热</a:t>
            </a:r>
            <a:r>
              <a:rPr lang="en-US" altLang="zh-CN" sz="20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容灾</a:t>
            </a:r>
            <a:endParaRPr lang="en-US" altLang="zh-CN" sz="2800" b="1" dirty="0" smtClean="0">
              <a:solidFill>
                <a:prstClr val="black"/>
              </a:solidFill>
              <a:latin typeface="Verdana" pitchFamily="34" charset="0"/>
              <a:ea typeface="楷体_GB2312" pitchFamily="49" charset="-122"/>
            </a:endParaRPr>
          </a:p>
        </p:txBody>
      </p:sp>
      <p:pic>
        <p:nvPicPr>
          <p:cNvPr id="9" name="Picture 11" descr="D:\PPI.Fudan\Slides\Cloud\pic\600px-No_sign2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956" y="2626196"/>
            <a:ext cx="2458988" cy="24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5486400" y="4953000"/>
            <a:ext cx="2819400" cy="1066800"/>
            <a:chOff x="5410200" y="4953000"/>
            <a:chExt cx="2819400" cy="1066800"/>
          </a:xfrm>
        </p:grpSpPr>
        <p:sp>
          <p:nvSpPr>
            <p:cNvPr id="12" name="Rectangle 11"/>
            <p:cNvSpPr/>
            <p:nvPr/>
          </p:nvSpPr>
          <p:spPr>
            <a:xfrm>
              <a:off x="5410200" y="4953000"/>
              <a:ext cx="2819400" cy="10668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云基础设施</a:t>
              </a:r>
              <a:endParaRPr lang="en-US" sz="2800" b="1" dirty="0">
                <a:solidFill>
                  <a:schemeClr val="bg2"/>
                </a:solidFill>
                <a:latin typeface="楷体_GB2312" pitchFamily="49" charset="-122"/>
                <a:ea typeface="楷体_GB2312" pitchFamily="49" charset="-122"/>
              </a:endParaRPr>
            </a:p>
          </p:txBody>
        </p:sp>
        <p:pic>
          <p:nvPicPr>
            <p:cNvPr id="123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5486400"/>
              <a:ext cx="914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5667375"/>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5486400"/>
              <a:ext cx="704850" cy="48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5461224"/>
              <a:ext cx="1143000" cy="25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ectangle 17"/>
          <p:cNvSpPr/>
          <p:nvPr/>
        </p:nvSpPr>
        <p:spPr>
          <a:xfrm>
            <a:off x="5486400" y="4038600"/>
            <a:ext cx="2819400" cy="914400"/>
          </a:xfrm>
          <a:prstGeom prst="rect">
            <a:avLst/>
          </a:prstGeom>
          <a:noFill/>
          <a:ln w="38100">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任意平台</a:t>
            </a:r>
            <a:endParaRPr lang="en-US" sz="2800" b="1" dirty="0">
              <a:solidFill>
                <a:schemeClr val="bg2"/>
              </a:solidFill>
              <a:latin typeface="楷体_GB2312" pitchFamily="49" charset="-122"/>
              <a:ea typeface="楷体_GB2312" pitchFamily="49" charset="-122"/>
            </a:endParaRPr>
          </a:p>
        </p:txBody>
      </p:sp>
      <p:sp>
        <p:nvSpPr>
          <p:cNvPr id="23" name="TextBox 22"/>
          <p:cNvSpPr txBox="1">
            <a:spLocks noChangeArrowheads="1"/>
          </p:cNvSpPr>
          <p:nvPr/>
        </p:nvSpPr>
        <p:spPr bwMode="auto">
          <a:xfrm rot="-333437">
            <a:off x="5638800" y="4130675"/>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r>
              <a:rPr lang="en-US" altLang="zh-CN" dirty="0">
                <a:solidFill>
                  <a:srgbClr val="00B0F0"/>
                </a:solidFill>
                <a:latin typeface="Comic Sans MS" pitchFamily="66" charset="0"/>
              </a:rPr>
              <a:t>Website</a:t>
            </a:r>
          </a:p>
        </p:txBody>
      </p:sp>
      <p:sp>
        <p:nvSpPr>
          <p:cNvPr id="24" name="Rectangle 23"/>
          <p:cNvSpPr>
            <a:spLocks noChangeArrowheads="1"/>
          </p:cNvSpPr>
          <p:nvPr/>
        </p:nvSpPr>
        <p:spPr bwMode="auto">
          <a:xfrm>
            <a:off x="7162800" y="4114800"/>
            <a:ext cx="59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FFC000"/>
                </a:solidFill>
                <a:latin typeface="Comic Sans MS" pitchFamily="66" charset="0"/>
              </a:rPr>
              <a:t>ERP</a:t>
            </a:r>
          </a:p>
        </p:txBody>
      </p:sp>
      <p:sp>
        <p:nvSpPr>
          <p:cNvPr id="25" name="Rectangle 24"/>
          <p:cNvSpPr>
            <a:spLocks noChangeArrowheads="1"/>
          </p:cNvSpPr>
          <p:nvPr/>
        </p:nvSpPr>
        <p:spPr bwMode="auto">
          <a:xfrm rot="-740310">
            <a:off x="7613650" y="4478338"/>
            <a:ext cx="67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B050"/>
                </a:solidFill>
                <a:latin typeface="Comic Sans MS" pitchFamily="66" charset="0"/>
              </a:rPr>
              <a:t>CRM</a:t>
            </a:r>
          </a:p>
        </p:txBody>
      </p:sp>
      <p:sp>
        <p:nvSpPr>
          <p:cNvPr id="26" name="Rectangle 25"/>
          <p:cNvSpPr>
            <a:spLocks noChangeArrowheads="1"/>
          </p:cNvSpPr>
          <p:nvPr/>
        </p:nvSpPr>
        <p:spPr bwMode="auto">
          <a:xfrm>
            <a:off x="5638800" y="4495800"/>
            <a:ext cx="142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FF0000"/>
                </a:solidFill>
                <a:latin typeface="Comic Sans MS" pitchFamily="66" charset="0"/>
              </a:rPr>
              <a:t>Data House</a:t>
            </a:r>
          </a:p>
        </p:txBody>
      </p:sp>
      <p:sp>
        <p:nvSpPr>
          <p:cNvPr id="27" name="Rectangle 26"/>
          <p:cNvSpPr>
            <a:spLocks noChangeArrowheads="1"/>
          </p:cNvSpPr>
          <p:nvPr/>
        </p:nvSpPr>
        <p:spPr bwMode="auto">
          <a:xfrm rot="278233">
            <a:off x="7010400" y="4583113"/>
            <a:ext cx="98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7030A0"/>
                </a:solidFill>
                <a:latin typeface="Comic Sans MS" pitchFamily="66" charset="0"/>
              </a:rPr>
              <a:t>Hadoop</a:t>
            </a:r>
          </a:p>
        </p:txBody>
      </p:sp>
      <p:sp>
        <p:nvSpPr>
          <p:cNvPr id="29" name="Rectangle 28"/>
          <p:cNvSpPr>
            <a:spLocks noChangeArrowheads="1"/>
          </p:cNvSpPr>
          <p:nvPr/>
        </p:nvSpPr>
        <p:spPr bwMode="auto">
          <a:xfrm>
            <a:off x="3779912" y="2113037"/>
            <a:ext cx="10693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smtClean="0">
                <a:solidFill>
                  <a:srgbClr val="FF0000"/>
                </a:solidFill>
                <a:latin typeface="Verdana" pitchFamily="34" charset="0"/>
                <a:ea typeface="楷体_GB2312" pitchFamily="49" charset="-122"/>
              </a:rPr>
              <a:t>IAAS</a:t>
            </a:r>
            <a:endParaRPr lang="en-US" altLang="zh-CN" sz="2800" dirty="0">
              <a:latin typeface="Comic Sans MS" pitchFamily="66" charset="0"/>
            </a:endParaRPr>
          </a:p>
        </p:txBody>
      </p:sp>
      <p:sp>
        <p:nvSpPr>
          <p:cNvPr id="19"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基础设施即服务 </a:t>
            </a:r>
            <a:r>
              <a:rPr lang="en-US" altLang="zh-CN" sz="3200" dirty="0">
                <a:ln>
                  <a:noFill/>
                </a:ln>
                <a:latin typeface="微软雅黑" pitchFamily="34" charset="-122"/>
                <a:ea typeface="微软雅黑" pitchFamily="34" charset="-122"/>
              </a:rPr>
              <a:t>(Infrastructure as 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58395037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nodeType="afterGroup">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nodeType="afterGroup">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nodeType="afterGroup">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nodeType="afterGroup">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nodeType="afterGroup">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nodeType="afterGroup">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p:bldP spid="25" grpId="0"/>
      <p:bldP spid="26" grpId="0"/>
      <p:bldP spid="27"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txBox="1">
            <a:spLocks/>
          </p:cNvSpPr>
          <p:nvPr/>
        </p:nvSpPr>
        <p:spPr bwMode="auto">
          <a:xfrm>
            <a:off x="360363" y="457200"/>
            <a:ext cx="838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r"/>
            <a:r>
              <a:rPr lang="en-US" altLang="zh-CN" sz="3200" spc="-125" dirty="0" smtClean="0">
                <a:solidFill>
                  <a:schemeClr val="bg2"/>
                </a:solidFill>
                <a:latin typeface="微软雅黑" pitchFamily="34" charset="-122"/>
                <a:ea typeface="微软雅黑" pitchFamily="34" charset="-122"/>
                <a:cs typeface="+mj-cs"/>
              </a:rPr>
              <a:t>IAAS </a:t>
            </a:r>
            <a:r>
              <a:rPr lang="zh-CN" altLang="en-US" sz="3200" spc="-125" dirty="0">
                <a:solidFill>
                  <a:schemeClr val="bg2"/>
                </a:solidFill>
                <a:latin typeface="微软雅黑" pitchFamily="34" charset="-122"/>
                <a:ea typeface="微软雅黑" pitchFamily="34" charset="-122"/>
                <a:cs typeface="+mj-cs"/>
              </a:rPr>
              <a:t>实例</a:t>
            </a:r>
          </a:p>
        </p:txBody>
      </p:sp>
      <p:pic>
        <p:nvPicPr>
          <p:cNvPr id="133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1676400"/>
            <a:ext cx="24987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矩形 5"/>
          <p:cNvSpPr>
            <a:spLocks noChangeArrowheads="1"/>
          </p:cNvSpPr>
          <p:nvPr/>
        </p:nvSpPr>
        <p:spPr bwMode="auto">
          <a:xfrm>
            <a:off x="1211263" y="2743200"/>
            <a:ext cx="2141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chemeClr val="bg2"/>
                </a:solidFill>
                <a:latin typeface="微软雅黑" pitchFamily="34" charset="-122"/>
                <a:ea typeface="微软雅黑" pitchFamily="34" charset="-122"/>
              </a:rPr>
              <a:t>Amazon EC2/S3</a:t>
            </a:r>
            <a:endParaRPr lang="zh-CN" altLang="en-US" sz="2000">
              <a:solidFill>
                <a:schemeClr val="bg2"/>
              </a:solidFill>
              <a:latin typeface="微软雅黑" pitchFamily="34" charset="-122"/>
              <a:ea typeface="微软雅黑" pitchFamily="34" charset="-122"/>
            </a:endParaRPr>
          </a:p>
        </p:txBody>
      </p:sp>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752600"/>
            <a:ext cx="266065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矩形 7"/>
          <p:cNvSpPr>
            <a:spLocks noChangeArrowheads="1"/>
          </p:cNvSpPr>
          <p:nvPr/>
        </p:nvSpPr>
        <p:spPr bwMode="auto">
          <a:xfrm>
            <a:off x="5235575" y="2743200"/>
            <a:ext cx="2079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阿里云主机</a:t>
            </a:r>
            <a:r>
              <a:rPr lang="en-US" altLang="zh-CN" sz="2000">
                <a:solidFill>
                  <a:schemeClr val="bg2"/>
                </a:solidFill>
                <a:latin typeface="微软雅黑" pitchFamily="34" charset="-122"/>
                <a:ea typeface="微软雅黑" pitchFamily="34" charset="-122"/>
              </a:rPr>
              <a:t>/OSS</a:t>
            </a:r>
            <a:endParaRPr lang="zh-CN" altLang="en-US" sz="2000">
              <a:solidFill>
                <a:schemeClr val="bg2"/>
              </a:solidFill>
              <a:latin typeface="微软雅黑" pitchFamily="34" charset="-122"/>
              <a:ea typeface="微软雅黑" pitchFamily="34" charset="-122"/>
            </a:endParaRPr>
          </a:p>
        </p:txBody>
      </p:sp>
      <p:sp>
        <p:nvSpPr>
          <p:cNvPr id="13322" name="矩形 9"/>
          <p:cNvSpPr>
            <a:spLocks noChangeArrowheads="1"/>
          </p:cNvSpPr>
          <p:nvPr/>
        </p:nvSpPr>
        <p:spPr bwMode="auto">
          <a:xfrm>
            <a:off x="3363640" y="475297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solidFill>
                  <a:schemeClr val="bg2"/>
                </a:solidFill>
                <a:latin typeface="微软雅黑" pitchFamily="34" charset="-122"/>
                <a:ea typeface="微软雅黑" pitchFamily="34" charset="-122"/>
              </a:rPr>
              <a:t>透明云实验室</a:t>
            </a:r>
            <a:endParaRPr lang="zh-CN" altLang="en-US" sz="2000" dirty="0">
              <a:solidFill>
                <a:schemeClr val="bg2"/>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281" y="3573016"/>
            <a:ext cx="1960791" cy="11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53344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4648200" y="2362200"/>
            <a:ext cx="4419600" cy="4267200"/>
          </a:xfrm>
          <a:prstGeom prst="rect">
            <a:avLst/>
          </a:prstGeom>
          <a:noFill/>
          <a:ln w="9525">
            <a:noFill/>
            <a:miter lim="800000"/>
            <a:headEnd/>
            <a:tailEnd/>
          </a:ln>
          <a:effectLst>
            <a:softEdge rad="12700"/>
          </a:effectLst>
        </p:spPr>
      </p:pic>
      <p:sp>
        <p:nvSpPr>
          <p:cNvPr id="11" name="Rectangle 10"/>
          <p:cNvSpPr/>
          <p:nvPr/>
        </p:nvSpPr>
        <p:spPr>
          <a:xfrm>
            <a:off x="5486400" y="4038600"/>
            <a:ext cx="2819400" cy="9144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云平台</a:t>
            </a:r>
            <a:endParaRPr lang="en-US" sz="2800" b="1" dirty="0">
              <a:solidFill>
                <a:schemeClr val="tx1"/>
              </a:solidFill>
              <a:latin typeface="楷体_GB2312" pitchFamily="49" charset="-122"/>
              <a:ea typeface="楷体_GB2312" pitchFamily="49" charset="-122"/>
            </a:endParaRPr>
          </a:p>
        </p:txBody>
      </p:sp>
      <p:pic>
        <p:nvPicPr>
          <p:cNvPr id="1434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249738"/>
            <a:ext cx="477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460875"/>
            <a:ext cx="4000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508500"/>
            <a:ext cx="838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988" y="4249738"/>
            <a:ext cx="58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5" name="Group 50"/>
          <p:cNvGrpSpPr>
            <a:grpSpLocks/>
          </p:cNvGrpSpPr>
          <p:nvPr/>
        </p:nvGrpSpPr>
        <p:grpSpPr bwMode="auto">
          <a:xfrm>
            <a:off x="5486400" y="4953000"/>
            <a:ext cx="2819400" cy="1066800"/>
            <a:chOff x="5410200" y="4953000"/>
            <a:chExt cx="2819400" cy="1066800"/>
          </a:xfrm>
        </p:grpSpPr>
        <p:sp>
          <p:nvSpPr>
            <p:cNvPr id="12" name="Rectangle 11"/>
            <p:cNvSpPr/>
            <p:nvPr/>
          </p:nvSpPr>
          <p:spPr>
            <a:xfrm>
              <a:off x="5410200" y="4953000"/>
              <a:ext cx="2819400" cy="10668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云基础设施</a:t>
              </a:r>
              <a:endParaRPr lang="en-US" sz="2800" b="1" dirty="0">
                <a:solidFill>
                  <a:schemeClr val="bg2"/>
                </a:solidFill>
                <a:latin typeface="楷体_GB2312" pitchFamily="49" charset="-122"/>
                <a:ea typeface="楷体_GB2312" pitchFamily="49" charset="-122"/>
              </a:endParaRPr>
            </a:p>
          </p:txBody>
        </p:sp>
        <p:pic>
          <p:nvPicPr>
            <p:cNvPr id="1435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5486400"/>
              <a:ext cx="914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667375"/>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0" y="5486400"/>
              <a:ext cx="704850" cy="48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9"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5461224"/>
              <a:ext cx="1143000" cy="25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6" name="Group 36"/>
          <p:cNvGrpSpPr>
            <a:grpSpLocks/>
          </p:cNvGrpSpPr>
          <p:nvPr/>
        </p:nvGrpSpPr>
        <p:grpSpPr bwMode="auto">
          <a:xfrm>
            <a:off x="5486400" y="3048000"/>
            <a:ext cx="2819400" cy="990600"/>
            <a:chOff x="5486400" y="3048000"/>
            <a:chExt cx="2819400" cy="990600"/>
          </a:xfrm>
        </p:grpSpPr>
        <p:pic>
          <p:nvPicPr>
            <p:cNvPr id="14349"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6644" y="3276600"/>
              <a:ext cx="5255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2365" y="3497981"/>
              <a:ext cx="493835" cy="5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200400"/>
              <a:ext cx="46007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0812" y="3590189"/>
              <a:ext cx="661988" cy="2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2" y="3657600"/>
              <a:ext cx="3762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5486400" y="3048000"/>
              <a:ext cx="2819400" cy="990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云应用</a:t>
              </a:r>
              <a:endParaRPr lang="en-US" sz="2800" b="1" dirty="0">
                <a:solidFill>
                  <a:schemeClr val="bg2"/>
                </a:solidFill>
                <a:latin typeface="楷体_GB2312" pitchFamily="49" charset="-122"/>
                <a:ea typeface="楷体_GB2312" pitchFamily="49" charset="-122"/>
              </a:endParaRPr>
            </a:p>
          </p:txBody>
        </p:sp>
      </p:grpSp>
      <p:sp>
        <p:nvSpPr>
          <p:cNvPr id="40" name="Rectangle 39"/>
          <p:cNvSpPr/>
          <p:nvPr/>
        </p:nvSpPr>
        <p:spPr>
          <a:xfrm>
            <a:off x="5508104" y="4038600"/>
            <a:ext cx="2819400" cy="914400"/>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平台即服务</a:t>
            </a:r>
            <a:r>
              <a:rPr lang="en-US" altLang="zh-CN" sz="2800" b="1" dirty="0">
                <a:solidFill>
                  <a:schemeClr val="tx1"/>
                </a:solidFill>
                <a:latin typeface="楷体_GB2312" pitchFamily="49" charset="-122"/>
                <a:ea typeface="楷体_GB2312" pitchFamily="49" charset="-122"/>
              </a:rPr>
              <a:t/>
            </a:r>
            <a:br>
              <a:rPr lang="en-US" altLang="zh-CN" sz="2800" b="1" dirty="0">
                <a:solidFill>
                  <a:schemeClr val="tx1"/>
                </a:solidFill>
                <a:latin typeface="楷体_GB2312" pitchFamily="49" charset="-122"/>
                <a:ea typeface="楷体_GB2312" pitchFamily="49" charset="-122"/>
              </a:rPr>
            </a:br>
            <a:r>
              <a:rPr lang="en-US" altLang="zh-CN" sz="2400" dirty="0" err="1">
                <a:solidFill>
                  <a:schemeClr val="tx1"/>
                </a:solidFill>
                <a:latin typeface="Verdana" pitchFamily="34" charset="0"/>
                <a:ea typeface="楷体_GB2312" pitchFamily="49" charset="-122"/>
              </a:rPr>
              <a:t>PaaS</a:t>
            </a:r>
            <a:endParaRPr lang="en-US" sz="2800" dirty="0">
              <a:solidFill>
                <a:schemeClr val="tx1"/>
              </a:solidFill>
              <a:latin typeface="Verdana" pitchFamily="34" charset="0"/>
              <a:ea typeface="楷体_GB2312" pitchFamily="49" charset="-122"/>
            </a:endParaRPr>
          </a:p>
        </p:txBody>
      </p:sp>
      <p:sp>
        <p:nvSpPr>
          <p:cNvPr id="2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平台</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(Platform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8169096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房屋装修怎么办</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自己装修</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室内设计</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买材料</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装修施工</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房屋维护</a:t>
            </a:r>
            <a:endParaRPr lang="en-US" altLang="zh-CN"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6146" name="Picture 2" descr="D:\PPI.Fudan\Slides\Cloud\pic\191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81400"/>
            <a:ext cx="952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D:\PPI.Fudan\Slides\Cloud\pic\753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124200"/>
            <a:ext cx="6969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4"/>
          <p:cNvGrpSpPr>
            <a:grpSpLocks/>
          </p:cNvGrpSpPr>
          <p:nvPr/>
        </p:nvGrpSpPr>
        <p:grpSpPr bwMode="auto">
          <a:xfrm>
            <a:off x="4191000" y="4648200"/>
            <a:ext cx="2362200" cy="1403350"/>
            <a:chOff x="3962400" y="4648200"/>
            <a:chExt cx="2362200" cy="1402887"/>
          </a:xfrm>
        </p:grpSpPr>
        <p:pic>
          <p:nvPicPr>
            <p:cNvPr id="15371" name="Picture 3" descr="D:\PPI.Fudan\Slides\Cloud\pic\863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724400"/>
              <a:ext cx="927100" cy="113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648200"/>
              <a:ext cx="1524000" cy="140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3"/>
          <p:cNvGrpSpPr>
            <a:grpSpLocks/>
          </p:cNvGrpSpPr>
          <p:nvPr/>
        </p:nvGrpSpPr>
        <p:grpSpPr bwMode="auto">
          <a:xfrm>
            <a:off x="7086600" y="3429000"/>
            <a:ext cx="2057400" cy="2560638"/>
            <a:chOff x="7086600" y="3429000"/>
            <a:chExt cx="2057400" cy="2560320"/>
          </a:xfrm>
        </p:grpSpPr>
        <p:pic>
          <p:nvPicPr>
            <p:cNvPr id="15368" name="Picture 9" descr="D:\PPI.Fudan\Slides\Cloud\pic\7765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4648200"/>
              <a:ext cx="1676400" cy="134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descr="D:\PPI.Fudan\Slides\Cloud\pic\3885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2296" y="3429000"/>
              <a:ext cx="88087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descr="D:\PPI.Fudan\Slides\Cloud\pic\3885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3505200"/>
              <a:ext cx="858266"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平台</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(Platform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90565510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2" end="2"/>
                                            </p:txEl>
                                          </p:spTgt>
                                        </p:tgtEl>
                                        <p:attrNameLst>
                                          <p:attrName>style.visibility</p:attrName>
                                        </p:attrNameLst>
                                      </p:cBhvr>
                                      <p:to>
                                        <p:strVal val="visible"/>
                                      </p:to>
                                    </p:set>
                                    <p:animEffect transition="in" filter="fade">
                                      <p:cBhvr>
                                        <p:cTn id="7" dur="500"/>
                                        <p:tgtEl>
                                          <p:spTgt spid="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61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fade">
                                      <p:cBhvr>
                                        <p:cTn id="20" dur="500"/>
                                        <p:tgtEl>
                                          <p:spTgt spid="42">
                                            <p:txEl>
                                              <p:pRg st="4" end="4"/>
                                            </p:txEl>
                                          </p:spTgt>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xEl>
                                              <p:pRg st="5" end="5"/>
                                            </p:txEl>
                                          </p:spTgt>
                                        </p:tgtEl>
                                        <p:attrNameLst>
                                          <p:attrName>style.visibility</p:attrName>
                                        </p:attrNameLst>
                                      </p:cBhvr>
                                      <p:to>
                                        <p:strVal val="visible"/>
                                      </p:to>
                                    </p:set>
                                    <p:animEffect transition="in" filter="fade">
                                      <p:cBhvr>
                                        <p:cTn id="28" dur="500"/>
                                        <p:tgtEl>
                                          <p:spTgt spid="42">
                                            <p:txEl>
                                              <p:pRg st="5" end="5"/>
                                            </p:txEl>
                                          </p:spTgt>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xEl>
                                              <p:pRg st="6" end="6"/>
                                            </p:txEl>
                                          </p:spTgt>
                                        </p:tgtEl>
                                        <p:attrNameLst>
                                          <p:attrName>style.visibility</p:attrName>
                                        </p:attrNameLst>
                                      </p:cBhvr>
                                      <p:to>
                                        <p:strVal val="visible"/>
                                      </p:to>
                                    </p:set>
                                    <p:animEffect transition="in" filter="fade">
                                      <p:cBhvr>
                                        <p:cTn id="36" dur="500"/>
                                        <p:tgtEl>
                                          <p:spTgt spid="42">
                                            <p:txEl>
                                              <p:pRg st="6" end="6"/>
                                            </p:txEl>
                                          </p:spTgt>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房屋装修怎么办</a:t>
            </a:r>
            <a:r>
              <a:rPr lang="en-US" altLang="zh-CN" sz="2800" dirty="0" smtClean="0">
                <a:solidFill>
                  <a:prstClr val="black"/>
                </a:solidFill>
                <a:latin typeface="Verdana" pitchFamily="34" charset="0"/>
                <a:ea typeface="楷体_GB2312" pitchFamily="49" charset="-122"/>
              </a:rPr>
              <a:t>:</a:t>
            </a:r>
            <a:endParaRPr lang="en-US" altLang="zh-CN" sz="2800" b="1"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室内设计</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买材料</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装修施工</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房屋维护</a:t>
            </a:r>
            <a:endParaRPr lang="en-US" altLang="zh-CN"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11" name="Picture 11" descr="D:\PPI.Fudan\Slides\Cloud\pic\600px-No_sign2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4764" y="2636912"/>
            <a:ext cx="1943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D:\PPI.Fudan\Slides\Cloud\pic\8673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05200"/>
            <a:ext cx="1905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a:spLocks noChangeArrowheads="1"/>
          </p:cNvSpPr>
          <p:nvPr/>
        </p:nvSpPr>
        <p:spPr bwMode="auto">
          <a:xfrm>
            <a:off x="3347864" y="2132856"/>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F0000"/>
                </a:solidFill>
                <a:latin typeface="Verdana" pitchFamily="34" charset="0"/>
                <a:ea typeface="楷体_GB2312" pitchFamily="49" charset="-122"/>
              </a:rPr>
              <a:t>装修公司</a:t>
            </a:r>
            <a:endParaRPr lang="zh-CN" altLang="en-US" sz="2800" dirty="0">
              <a:latin typeface="Comic Sans MS" pitchFamily="66" charset="0"/>
            </a:endParaRPr>
          </a:p>
        </p:txBody>
      </p:sp>
      <p:sp>
        <p:nvSpPr>
          <p:cNvPr id="7"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平台</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(Platform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32630694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fade">
                                      <p:cBhvr>
                                        <p:cTn id="1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系统平台怎么办</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自己搭建</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操作系统</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应用软件</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环境配置</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日常维护</a:t>
            </a:r>
            <a:endParaRPr lang="en-US" altLang="zh-CN"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82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438" y="5105400"/>
            <a:ext cx="144780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838" y="2971800"/>
            <a:ext cx="2209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419600"/>
            <a:ext cx="23383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4"/>
          <p:cNvGrpSpPr>
            <a:grpSpLocks/>
          </p:cNvGrpSpPr>
          <p:nvPr/>
        </p:nvGrpSpPr>
        <p:grpSpPr bwMode="auto">
          <a:xfrm>
            <a:off x="7183438" y="2971800"/>
            <a:ext cx="1524000" cy="1981200"/>
            <a:chOff x="6400800" y="1295400"/>
            <a:chExt cx="2495550" cy="3333750"/>
          </a:xfrm>
        </p:grpSpPr>
        <p:pic>
          <p:nvPicPr>
            <p:cNvPr id="1741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295400"/>
              <a:ext cx="24955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3886200"/>
              <a:ext cx="642831"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平台</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(Platform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312416500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2" end="2"/>
                                            </p:txEl>
                                          </p:spTgt>
                                        </p:tgtEl>
                                        <p:attrNameLst>
                                          <p:attrName>style.visibility</p:attrName>
                                        </p:attrNameLst>
                                      </p:cBhvr>
                                      <p:to>
                                        <p:strVal val="visible"/>
                                      </p:to>
                                    </p:set>
                                    <p:animEffect transition="in" filter="fade">
                                      <p:cBhvr>
                                        <p:cTn id="7" dur="500"/>
                                        <p:tgtEl>
                                          <p:spTgt spid="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820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fade">
                                      <p:cBhvr>
                                        <p:cTn id="20" dur="500"/>
                                        <p:tgtEl>
                                          <p:spTgt spid="42">
                                            <p:txEl>
                                              <p:pRg st="4" end="4"/>
                                            </p:txEl>
                                          </p:spTgt>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xEl>
                                              <p:pRg st="5" end="5"/>
                                            </p:txEl>
                                          </p:spTgt>
                                        </p:tgtEl>
                                        <p:attrNameLst>
                                          <p:attrName>style.visibility</p:attrName>
                                        </p:attrNameLst>
                                      </p:cBhvr>
                                      <p:to>
                                        <p:strVal val="visible"/>
                                      </p:to>
                                    </p:set>
                                    <p:animEffect transition="in" filter="fade">
                                      <p:cBhvr>
                                        <p:cTn id="28" dur="500"/>
                                        <p:tgtEl>
                                          <p:spTgt spid="42">
                                            <p:txEl>
                                              <p:pRg st="5" end="5"/>
                                            </p:txEl>
                                          </p:spTgt>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820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xEl>
                                              <p:pRg st="6" end="6"/>
                                            </p:txEl>
                                          </p:spTgt>
                                        </p:tgtEl>
                                        <p:attrNameLst>
                                          <p:attrName>style.visibility</p:attrName>
                                        </p:attrNameLst>
                                      </p:cBhvr>
                                      <p:to>
                                        <p:strVal val="visible"/>
                                      </p:to>
                                    </p:set>
                                    <p:animEffect transition="in" filter="fade">
                                      <p:cBhvr>
                                        <p:cTn id="36" dur="500"/>
                                        <p:tgtEl>
                                          <p:spTgt spid="42">
                                            <p:txEl>
                                              <p:pRg st="6" end="6"/>
                                            </p:txEl>
                                          </p:spTgt>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685800" y="1447800"/>
            <a:ext cx="84582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系统平台怎么办</a:t>
            </a:r>
            <a:r>
              <a:rPr lang="en-US" altLang="zh-CN" sz="2800" dirty="0" smtClean="0">
                <a:solidFill>
                  <a:prstClr val="black"/>
                </a:solidFill>
                <a:latin typeface="Verdana" pitchFamily="34" charset="0"/>
                <a:ea typeface="楷体_GB2312" pitchFamily="49" charset="-122"/>
              </a:rPr>
              <a:t>:</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操作系统</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应用软件</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环境配置</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日常维护</a:t>
            </a:r>
            <a:endParaRPr lang="en-US" altLang="zh-CN"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grpSp>
        <p:nvGrpSpPr>
          <p:cNvPr id="2" name="Group 29"/>
          <p:cNvGrpSpPr>
            <a:grpSpLocks/>
          </p:cNvGrpSpPr>
          <p:nvPr/>
        </p:nvGrpSpPr>
        <p:grpSpPr bwMode="auto">
          <a:xfrm>
            <a:off x="5486400" y="4038600"/>
            <a:ext cx="2819400" cy="990600"/>
            <a:chOff x="5486400" y="4038600"/>
            <a:chExt cx="2819400" cy="914400"/>
          </a:xfrm>
        </p:grpSpPr>
        <p:sp>
          <p:nvSpPr>
            <p:cNvPr id="11" name="Rectangle 10"/>
            <p:cNvSpPr/>
            <p:nvPr/>
          </p:nvSpPr>
          <p:spPr>
            <a:xfrm>
              <a:off x="5486400" y="4038600"/>
              <a:ext cx="2819400" cy="9144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云平台</a:t>
              </a:r>
              <a:endParaRPr lang="en-US" sz="2800" b="1" dirty="0">
                <a:solidFill>
                  <a:schemeClr val="bg2"/>
                </a:solidFill>
                <a:latin typeface="楷体_GB2312" pitchFamily="49" charset="-122"/>
                <a:ea typeface="楷体_GB2312" pitchFamily="49" charset="-122"/>
              </a:endParaRPr>
            </a:p>
          </p:txBody>
        </p:sp>
        <p:pic>
          <p:nvPicPr>
            <p:cNvPr id="18446"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249616"/>
              <a:ext cx="477082" cy="44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60632"/>
              <a:ext cx="400455"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508384"/>
              <a:ext cx="838199" cy="24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894" y="4249616"/>
              <a:ext cx="5827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Rectangle 22"/>
          <p:cNvSpPr/>
          <p:nvPr/>
        </p:nvSpPr>
        <p:spPr>
          <a:xfrm>
            <a:off x="5486400" y="3048000"/>
            <a:ext cx="2819400" cy="990600"/>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任意应用</a:t>
            </a:r>
            <a:endParaRPr lang="en-US" sz="2800" dirty="0">
              <a:solidFill>
                <a:schemeClr val="bg2"/>
              </a:solidFill>
              <a:latin typeface="Verdana" pitchFamily="34" charset="0"/>
              <a:ea typeface="楷体_GB2312" pitchFamily="49" charset="-122"/>
            </a:endParaRPr>
          </a:p>
        </p:txBody>
      </p:sp>
      <p:sp>
        <p:nvSpPr>
          <p:cNvPr id="25" name="TextBox 24"/>
          <p:cNvSpPr txBox="1">
            <a:spLocks noChangeArrowheads="1"/>
          </p:cNvSpPr>
          <p:nvPr/>
        </p:nvSpPr>
        <p:spPr bwMode="auto">
          <a:xfrm rot="-333437">
            <a:off x="5638800" y="3160713"/>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r>
              <a:rPr lang="en-US" altLang="zh-CN" sz="2000" dirty="0">
                <a:solidFill>
                  <a:srgbClr val="00B0F0"/>
                </a:solidFill>
                <a:latin typeface="Comic Sans MS" pitchFamily="66" charset="0"/>
              </a:rPr>
              <a:t>Blog</a:t>
            </a:r>
          </a:p>
        </p:txBody>
      </p:sp>
      <p:sp>
        <p:nvSpPr>
          <p:cNvPr id="26" name="Rectangle 25"/>
          <p:cNvSpPr>
            <a:spLocks noChangeArrowheads="1"/>
          </p:cNvSpPr>
          <p:nvPr/>
        </p:nvSpPr>
        <p:spPr bwMode="auto">
          <a:xfrm>
            <a:off x="7162800" y="3160713"/>
            <a:ext cx="78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FFC000"/>
                </a:solidFill>
                <a:latin typeface="Comic Sans MS" pitchFamily="66" charset="0"/>
              </a:rPr>
              <a:t>Note</a:t>
            </a:r>
          </a:p>
        </p:txBody>
      </p:sp>
      <p:sp>
        <p:nvSpPr>
          <p:cNvPr id="27" name="Rectangle 26"/>
          <p:cNvSpPr>
            <a:spLocks noChangeArrowheads="1"/>
          </p:cNvSpPr>
          <p:nvPr/>
        </p:nvSpPr>
        <p:spPr bwMode="auto">
          <a:xfrm rot="-740310">
            <a:off x="7500938" y="3509963"/>
            <a:ext cx="754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00B050"/>
                </a:solidFill>
                <a:latin typeface="Comic Sans MS" pitchFamily="66" charset="0"/>
              </a:rPr>
              <a:t>Book</a:t>
            </a:r>
          </a:p>
        </p:txBody>
      </p:sp>
      <p:sp>
        <p:nvSpPr>
          <p:cNvPr id="28" name="Rectangle 27"/>
          <p:cNvSpPr>
            <a:spLocks noChangeArrowheads="1"/>
          </p:cNvSpPr>
          <p:nvPr/>
        </p:nvSpPr>
        <p:spPr bwMode="auto">
          <a:xfrm>
            <a:off x="5911850" y="3592513"/>
            <a:ext cx="85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FF0000"/>
                </a:solidFill>
                <a:latin typeface="Comic Sans MS" pitchFamily="66" charset="0"/>
              </a:rPr>
              <a:t>Photo</a:t>
            </a:r>
          </a:p>
        </p:txBody>
      </p:sp>
      <p:sp>
        <p:nvSpPr>
          <p:cNvPr id="29" name="Rectangle 28"/>
          <p:cNvSpPr>
            <a:spLocks noChangeArrowheads="1"/>
          </p:cNvSpPr>
          <p:nvPr/>
        </p:nvSpPr>
        <p:spPr bwMode="auto">
          <a:xfrm rot="278233">
            <a:off x="6834188" y="3592513"/>
            <a:ext cx="73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7030A0"/>
                </a:solidFill>
                <a:latin typeface="Comic Sans MS" pitchFamily="66" charset="0"/>
              </a:rPr>
              <a:t>Chat</a:t>
            </a:r>
          </a:p>
        </p:txBody>
      </p:sp>
      <p:pic>
        <p:nvPicPr>
          <p:cNvPr id="31" name="Picture 11" descr="D:\PPI.Fudan\Slides\Cloud\pic\600px-No_sign2_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756" y="2636912"/>
            <a:ext cx="1943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a:spLocks noChangeArrowheads="1"/>
          </p:cNvSpPr>
          <p:nvPr/>
        </p:nvSpPr>
        <p:spPr bwMode="auto">
          <a:xfrm>
            <a:off x="3430017" y="2132856"/>
            <a:ext cx="106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FF0000"/>
                </a:solidFill>
                <a:latin typeface="Verdana" pitchFamily="34" charset="0"/>
                <a:ea typeface="楷体_GB2312" pitchFamily="49" charset="-122"/>
              </a:rPr>
              <a:t>PaaS</a:t>
            </a:r>
            <a:endParaRPr lang="en-US" altLang="zh-CN" sz="2800" dirty="0">
              <a:latin typeface="Comic Sans MS" pitchFamily="66" charset="0"/>
            </a:endParaRPr>
          </a:p>
        </p:txBody>
      </p:sp>
      <p:sp>
        <p:nvSpPr>
          <p:cNvPr id="18"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平台</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(Platform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39523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nodeType="afterGroup">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nodeType="afterGroup">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nodeType="afterGroup">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nodeType="afterGroup">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nodeType="afterGroup">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nodeType="afterGroup">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27" grpId="0"/>
      <p:bldP spid="28" grpId="0"/>
      <p:bldP spid="29"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29908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85950"/>
            <a:ext cx="18748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3919538"/>
            <a:ext cx="144780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矩形 7"/>
          <p:cNvSpPr>
            <a:spLocks noChangeArrowheads="1"/>
          </p:cNvSpPr>
          <p:nvPr/>
        </p:nvSpPr>
        <p:spPr bwMode="auto">
          <a:xfrm>
            <a:off x="1235075" y="5029200"/>
            <a:ext cx="2193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bg2"/>
                </a:solidFill>
                <a:latin typeface="微软雅黑" pitchFamily="34" charset="-122"/>
                <a:ea typeface="微软雅黑" pitchFamily="34" charset="-122"/>
              </a:rPr>
              <a:t>百度 </a:t>
            </a:r>
            <a:r>
              <a:rPr lang="en-US" altLang="zh-CN" sz="2000" dirty="0">
                <a:solidFill>
                  <a:schemeClr val="bg2"/>
                </a:solidFill>
                <a:latin typeface="微软雅黑" pitchFamily="34" charset="-122"/>
                <a:ea typeface="微软雅黑" pitchFamily="34" charset="-122"/>
              </a:rPr>
              <a:t>App Engine</a:t>
            </a:r>
            <a:endParaRPr lang="zh-CN" altLang="en-US" sz="2000" dirty="0">
              <a:solidFill>
                <a:schemeClr val="bg2"/>
              </a:solidFill>
              <a:latin typeface="微软雅黑" pitchFamily="34" charset="-122"/>
              <a:ea typeface="微软雅黑" pitchFamily="34" charset="-122"/>
            </a:endParaRPr>
          </a:p>
        </p:txBody>
      </p:sp>
      <p:sp>
        <p:nvSpPr>
          <p:cNvPr id="19465" name="矩形 8"/>
          <p:cNvSpPr>
            <a:spLocks noChangeArrowheads="1"/>
          </p:cNvSpPr>
          <p:nvPr/>
        </p:nvSpPr>
        <p:spPr bwMode="auto">
          <a:xfrm>
            <a:off x="5395913" y="3181350"/>
            <a:ext cx="2574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chemeClr val="bg2"/>
                </a:solidFill>
                <a:latin typeface="微软雅黑" pitchFamily="34" charset="-122"/>
                <a:ea typeface="微软雅黑" pitchFamily="34" charset="-122"/>
              </a:rPr>
              <a:t>Google App Engine</a:t>
            </a:r>
            <a:endParaRPr lang="zh-CN" altLang="en-US" sz="2000">
              <a:solidFill>
                <a:schemeClr val="bg2"/>
              </a:solidFill>
              <a:latin typeface="微软雅黑" pitchFamily="34" charset="-122"/>
              <a:ea typeface="微软雅黑" pitchFamily="34" charset="-122"/>
            </a:endParaRPr>
          </a:p>
        </p:txBody>
      </p:sp>
      <p:sp>
        <p:nvSpPr>
          <p:cNvPr id="19466" name="矩形 9"/>
          <p:cNvSpPr>
            <a:spLocks noChangeArrowheads="1"/>
          </p:cNvSpPr>
          <p:nvPr/>
        </p:nvSpPr>
        <p:spPr bwMode="auto">
          <a:xfrm>
            <a:off x="1114425" y="2905125"/>
            <a:ext cx="277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solidFill>
                  <a:schemeClr val="bg2"/>
                </a:solidFill>
                <a:latin typeface="微软雅黑" pitchFamily="34" charset="-122"/>
                <a:ea typeface="微软雅黑" pitchFamily="34" charset="-122"/>
              </a:rPr>
              <a:t>阿里云引擎 </a:t>
            </a:r>
            <a:r>
              <a:rPr lang="en-US" altLang="zh-CN" sz="2800" b="1" dirty="0">
                <a:solidFill>
                  <a:schemeClr val="bg2"/>
                </a:solidFill>
                <a:latin typeface="微软雅黑" pitchFamily="34" charset="-122"/>
                <a:ea typeface="微软雅黑" pitchFamily="34" charset="-122"/>
              </a:rPr>
              <a:t>ACE</a:t>
            </a:r>
            <a:endParaRPr lang="zh-CN" altLang="en-US" sz="2800" b="1" dirty="0">
              <a:solidFill>
                <a:schemeClr val="bg2"/>
              </a:solidFill>
              <a:latin typeface="微软雅黑" pitchFamily="34" charset="-122"/>
              <a:ea typeface="微软雅黑" pitchFamily="34" charset="-122"/>
            </a:endParaRPr>
          </a:p>
        </p:txBody>
      </p:sp>
      <p:pic>
        <p:nvPicPr>
          <p:cNvPr id="1946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4343400"/>
            <a:ext cx="33877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en-US" altLang="zh-CN" sz="3200" dirty="0" smtClean="0">
                <a:ln>
                  <a:noFill/>
                </a:ln>
                <a:latin typeface="微软雅黑" pitchFamily="34" charset="-122"/>
                <a:ea typeface="微软雅黑" pitchFamily="34" charset="-122"/>
              </a:rPr>
              <a:t>PAAS </a:t>
            </a:r>
            <a:r>
              <a:rPr lang="zh-CN" altLang="en-US" sz="3200" dirty="0" smtClean="0">
                <a:ln>
                  <a:noFill/>
                </a:ln>
                <a:latin typeface="微软雅黑" pitchFamily="34" charset="-122"/>
                <a:ea typeface="微软雅黑" pitchFamily="34" charset="-122"/>
              </a:rPr>
              <a:t>实例</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56341952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363" y="548680"/>
            <a:ext cx="8382000" cy="443198"/>
          </a:xfrm>
        </p:spPr>
        <p:txBody>
          <a:bodyPr/>
          <a:lstStyle/>
          <a:p>
            <a:pPr algn="r"/>
            <a:r>
              <a:rPr lang="zh-CN" altLang="en-US" sz="3200" dirty="0">
                <a:ln>
                  <a:noFill/>
                </a:ln>
                <a:ea typeface="黑体" pitchFamily="49" charset="-122"/>
              </a:rPr>
              <a:t>计算模式的变革</a:t>
            </a:r>
          </a:p>
        </p:txBody>
      </p:sp>
      <p:pic>
        <p:nvPicPr>
          <p:cNvPr id="3" name="图片 2"/>
          <p:cNvPicPr/>
          <p:nvPr/>
        </p:nvPicPr>
        <p:blipFill>
          <a:blip r:embed="rId2"/>
          <a:stretch>
            <a:fillRect/>
          </a:stretch>
        </p:blipFill>
        <p:spPr>
          <a:xfrm>
            <a:off x="971600" y="1412776"/>
            <a:ext cx="7200800" cy="4824536"/>
          </a:xfrm>
          <a:prstGeom prst="rect">
            <a:avLst/>
          </a:prstGeom>
        </p:spPr>
      </p:pic>
    </p:spTree>
    <p:extLst>
      <p:ext uri="{BB962C8B-B14F-4D97-AF65-F5344CB8AC3E}">
        <p14:creationId xmlns:p14="http://schemas.microsoft.com/office/powerpoint/2010/main" val="3252314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4648200" y="2362200"/>
            <a:ext cx="4419600" cy="4267200"/>
          </a:xfrm>
          <a:prstGeom prst="rect">
            <a:avLst/>
          </a:prstGeom>
          <a:noFill/>
          <a:ln w="9525">
            <a:noFill/>
            <a:miter lim="800000"/>
            <a:headEnd/>
            <a:tailEnd/>
          </a:ln>
          <a:effectLst>
            <a:softEdge rad="12700"/>
          </a:effectLst>
        </p:spPr>
      </p:pic>
      <p:sp>
        <p:nvSpPr>
          <p:cNvPr id="11" name="Rectangle 10"/>
          <p:cNvSpPr/>
          <p:nvPr/>
        </p:nvSpPr>
        <p:spPr>
          <a:xfrm>
            <a:off x="5486400" y="4038600"/>
            <a:ext cx="2819400" cy="9144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云平台</a:t>
            </a:r>
            <a:endParaRPr lang="en-US" sz="2800" b="1" dirty="0">
              <a:solidFill>
                <a:schemeClr val="bg2"/>
              </a:solidFill>
              <a:latin typeface="楷体_GB2312" pitchFamily="49" charset="-122"/>
              <a:ea typeface="楷体_GB2312" pitchFamily="49" charset="-122"/>
            </a:endParaRPr>
          </a:p>
        </p:txBody>
      </p:sp>
      <p:pic>
        <p:nvPicPr>
          <p:cNvPr id="2048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249738"/>
            <a:ext cx="477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460875"/>
            <a:ext cx="4000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508500"/>
            <a:ext cx="838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988" y="4249738"/>
            <a:ext cx="58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9" name="Group 50"/>
          <p:cNvGrpSpPr>
            <a:grpSpLocks/>
          </p:cNvGrpSpPr>
          <p:nvPr/>
        </p:nvGrpSpPr>
        <p:grpSpPr bwMode="auto">
          <a:xfrm>
            <a:off x="5486400" y="4953000"/>
            <a:ext cx="2819400" cy="1066800"/>
            <a:chOff x="5410200" y="4953000"/>
            <a:chExt cx="2819400" cy="1066800"/>
          </a:xfrm>
        </p:grpSpPr>
        <p:sp>
          <p:nvSpPr>
            <p:cNvPr id="12" name="Rectangle 11"/>
            <p:cNvSpPr/>
            <p:nvPr/>
          </p:nvSpPr>
          <p:spPr>
            <a:xfrm>
              <a:off x="5410200" y="4953000"/>
              <a:ext cx="2819400" cy="10668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云基础设施</a:t>
              </a:r>
              <a:endParaRPr lang="en-US" sz="2800" b="1" dirty="0">
                <a:solidFill>
                  <a:schemeClr val="bg2"/>
                </a:solidFill>
                <a:latin typeface="楷体_GB2312" pitchFamily="49" charset="-122"/>
                <a:ea typeface="楷体_GB2312" pitchFamily="49" charset="-122"/>
              </a:endParaRPr>
            </a:p>
          </p:txBody>
        </p:sp>
        <p:pic>
          <p:nvPicPr>
            <p:cNvPr id="2050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5486400"/>
              <a:ext cx="914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667375"/>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2"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0" y="5486400"/>
              <a:ext cx="704850" cy="48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5461224"/>
              <a:ext cx="1143000" cy="25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90" name="Group 36"/>
          <p:cNvGrpSpPr>
            <a:grpSpLocks/>
          </p:cNvGrpSpPr>
          <p:nvPr/>
        </p:nvGrpSpPr>
        <p:grpSpPr bwMode="auto">
          <a:xfrm>
            <a:off x="5486400" y="3048000"/>
            <a:ext cx="2819400" cy="990600"/>
            <a:chOff x="5486400" y="3048000"/>
            <a:chExt cx="2819400" cy="990600"/>
          </a:xfrm>
        </p:grpSpPr>
        <p:pic>
          <p:nvPicPr>
            <p:cNvPr id="20493"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6644" y="3276600"/>
              <a:ext cx="5255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2365" y="3497981"/>
              <a:ext cx="493835" cy="5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200400"/>
              <a:ext cx="46007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0812" y="3590189"/>
              <a:ext cx="661988" cy="2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2" y="3657600"/>
              <a:ext cx="3762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5486400" y="3048000"/>
              <a:ext cx="2819400" cy="990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云应用</a:t>
              </a:r>
              <a:endParaRPr lang="en-US" sz="2800" b="1" dirty="0">
                <a:solidFill>
                  <a:schemeClr val="tx1"/>
                </a:solidFill>
                <a:latin typeface="楷体_GB2312" pitchFamily="49" charset="-122"/>
                <a:ea typeface="楷体_GB2312" pitchFamily="49" charset="-122"/>
              </a:endParaRPr>
            </a:p>
          </p:txBody>
        </p:sp>
      </p:grpSp>
      <p:sp>
        <p:nvSpPr>
          <p:cNvPr id="40" name="Rectangle 39"/>
          <p:cNvSpPr/>
          <p:nvPr/>
        </p:nvSpPr>
        <p:spPr>
          <a:xfrm>
            <a:off x="5486400" y="3048000"/>
            <a:ext cx="2819400" cy="990600"/>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sz="2800" b="1" dirty="0">
                <a:solidFill>
                  <a:schemeClr val="tx1"/>
                </a:solidFill>
                <a:latin typeface="楷体_GB2312" pitchFamily="49" charset="-122"/>
                <a:ea typeface="楷体_GB2312" pitchFamily="49" charset="-122"/>
              </a:rPr>
              <a:t>软件即服务</a:t>
            </a:r>
            <a:r>
              <a:rPr lang="en-US" altLang="zh-CN" sz="2800" b="1" dirty="0">
                <a:solidFill>
                  <a:schemeClr val="tx1"/>
                </a:solidFill>
                <a:latin typeface="楷体_GB2312" pitchFamily="49" charset="-122"/>
                <a:ea typeface="楷体_GB2312" pitchFamily="49" charset="-122"/>
              </a:rPr>
              <a:t/>
            </a:r>
            <a:br>
              <a:rPr lang="en-US" altLang="zh-CN" sz="2800" b="1" dirty="0">
                <a:solidFill>
                  <a:schemeClr val="tx1"/>
                </a:solidFill>
                <a:latin typeface="楷体_GB2312" pitchFamily="49" charset="-122"/>
                <a:ea typeface="楷体_GB2312" pitchFamily="49" charset="-122"/>
              </a:rPr>
            </a:br>
            <a:r>
              <a:rPr lang="en-US" altLang="zh-CN" sz="2400" dirty="0" err="1">
                <a:solidFill>
                  <a:schemeClr val="tx1"/>
                </a:solidFill>
                <a:latin typeface="Verdana" pitchFamily="34" charset="0"/>
                <a:ea typeface="楷体_GB2312" pitchFamily="49" charset="-122"/>
              </a:rPr>
              <a:t>SaaS</a:t>
            </a:r>
            <a:endParaRPr lang="en-US" sz="2800" dirty="0">
              <a:solidFill>
                <a:schemeClr val="tx1"/>
              </a:solidFill>
              <a:latin typeface="Verdana" pitchFamily="34" charset="0"/>
              <a:ea typeface="楷体_GB2312" pitchFamily="49" charset="-122"/>
            </a:endParaRPr>
          </a:p>
        </p:txBody>
      </p:sp>
      <p:sp>
        <p:nvSpPr>
          <p:cNvPr id="2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软件</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(Software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62199488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467544" y="1447800"/>
            <a:ext cx="6248400" cy="54102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日常生活</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自娱自乐</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运动健身设备</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休闲娱乐设备</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与家人联系设备</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grpSp>
        <p:nvGrpSpPr>
          <p:cNvPr id="2" name="Group 54"/>
          <p:cNvGrpSpPr>
            <a:grpSpLocks/>
          </p:cNvGrpSpPr>
          <p:nvPr/>
        </p:nvGrpSpPr>
        <p:grpSpPr bwMode="auto">
          <a:xfrm>
            <a:off x="4419600" y="2895600"/>
            <a:ext cx="1993900" cy="1454150"/>
            <a:chOff x="4419600" y="2895600"/>
            <a:chExt cx="1994154" cy="1454727"/>
          </a:xfrm>
        </p:grpSpPr>
        <p:pic>
          <p:nvPicPr>
            <p:cNvPr id="21518" name="Picture 3" descr="D:\PPI.Fudan\Slides\Cloud\pic\184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76600"/>
              <a:ext cx="1033564"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4" descr="D:\PPI.Fudan\Slides\Cloud\pic\184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895600"/>
              <a:ext cx="774954"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Picture 6" descr="D:\PPI.Fudan\Slides\Cloud\pic\184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657600"/>
              <a:ext cx="609600" cy="69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56"/>
          <p:cNvGrpSpPr>
            <a:grpSpLocks/>
          </p:cNvGrpSpPr>
          <p:nvPr/>
        </p:nvGrpSpPr>
        <p:grpSpPr bwMode="auto">
          <a:xfrm>
            <a:off x="4267200" y="4724400"/>
            <a:ext cx="1447800" cy="762000"/>
            <a:chOff x="4267200" y="4724400"/>
            <a:chExt cx="1447800" cy="762000"/>
          </a:xfrm>
        </p:grpSpPr>
        <p:pic>
          <p:nvPicPr>
            <p:cNvPr id="21516" name="Picture 9" descr="D:\PPI.Fudan\Slides\Cloud\pic\9206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724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0" descr="D:\PPI.Fudan\Slides\Cloud\pic\920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953000" y="4724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55"/>
          <p:cNvGrpSpPr>
            <a:grpSpLocks/>
          </p:cNvGrpSpPr>
          <p:nvPr/>
        </p:nvGrpSpPr>
        <p:grpSpPr bwMode="auto">
          <a:xfrm>
            <a:off x="6419850" y="2921000"/>
            <a:ext cx="2266950" cy="3224213"/>
            <a:chOff x="6419787" y="2921000"/>
            <a:chExt cx="2267013" cy="3223603"/>
          </a:xfrm>
        </p:grpSpPr>
        <p:pic>
          <p:nvPicPr>
            <p:cNvPr id="215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4038600"/>
              <a:ext cx="14763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5" descr="D:\PPI.Fudan\Slides\Cloud\pic\1841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2921000"/>
              <a:ext cx="1143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7" descr="D:\PPI.Fudan\Slides\Cloud\pic\9207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3352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1" descr="D:\PPI.Fudan\Slides\Cloud\pic\4778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132738">
              <a:off x="6419787" y="4963503"/>
              <a:ext cx="73228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9" name="Picture 13" descr="D:\PPI.Fudan\Slides\Cloud\pic\17363.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4191000"/>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软件</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(Software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95934914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2" end="2"/>
                                            </p:txEl>
                                          </p:spTgt>
                                        </p:tgtEl>
                                        <p:attrNameLst>
                                          <p:attrName>style.visibility</p:attrName>
                                        </p:attrNameLst>
                                      </p:cBhvr>
                                      <p:to>
                                        <p:strVal val="visible"/>
                                      </p:to>
                                    </p:set>
                                    <p:animEffect transition="in" filter="fade">
                                      <p:cBhvr>
                                        <p:cTn id="7" dur="500"/>
                                        <p:tgtEl>
                                          <p:spTgt spid="42">
                                            <p:txEl>
                                              <p:pRg st="2" end="2"/>
                                            </p:txEl>
                                          </p:spTgt>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9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animEffect transition="in" filter="fade">
                                      <p:cBhvr>
                                        <p:cTn id="15" dur="500"/>
                                        <p:tgtEl>
                                          <p:spTgt spid="42">
                                            <p:txEl>
                                              <p:pRg st="3" end="3"/>
                                            </p:txEl>
                                          </p:spTgt>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Effect transition="in" filter="fade">
                                      <p:cBhvr>
                                        <p:cTn id="23" dur="500"/>
                                        <p:tgtEl>
                                          <p:spTgt spid="42">
                                            <p:txEl>
                                              <p:pRg st="4" end="4"/>
                                            </p:txEl>
                                          </p:spTgt>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xEl>
                                              <p:pRg st="5" end="5"/>
                                            </p:txEl>
                                          </p:spTgt>
                                        </p:tgtEl>
                                        <p:attrNameLst>
                                          <p:attrName>style.visibility</p:attrName>
                                        </p:attrNameLst>
                                      </p:cBhvr>
                                      <p:to>
                                        <p:strVal val="visible"/>
                                      </p:to>
                                    </p:set>
                                    <p:animEffect transition="in" filter="fade">
                                      <p:cBhvr>
                                        <p:cTn id="31" dur="500"/>
                                        <p:tgtEl>
                                          <p:spTgt spid="42">
                                            <p:txEl>
                                              <p:pRg st="5" end="5"/>
                                            </p:txEl>
                                          </p:spTgt>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467544" y="1447800"/>
            <a:ext cx="6248400" cy="48006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日常生活</a:t>
            </a:r>
            <a:r>
              <a:rPr lang="en-US" altLang="zh-CN" sz="2800" dirty="0" smtClean="0">
                <a:solidFill>
                  <a:prstClr val="black"/>
                </a:solidFill>
                <a:latin typeface="Verdana" pitchFamily="34" charset="0"/>
                <a:ea typeface="楷体_GB2312" pitchFamily="49" charset="-122"/>
              </a:rPr>
              <a:t>:</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运动健身</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休闲娱乐</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与家人联系</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14" name="Picture 11" descr="D:\PPI.Fudan\Slides\Cloud\pic\600px-No_sign2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9720" y="2492896"/>
            <a:ext cx="1698104" cy="169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590800"/>
            <a:ext cx="28035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495800"/>
            <a:ext cx="2252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114800"/>
            <a:ext cx="1057275"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a:spLocks noChangeArrowheads="1"/>
          </p:cNvSpPr>
          <p:nvPr/>
        </p:nvSpPr>
        <p:spPr bwMode="auto">
          <a:xfrm>
            <a:off x="2182813" y="2114625"/>
            <a:ext cx="16271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F0000"/>
                </a:solidFill>
                <a:latin typeface="Verdana" pitchFamily="34" charset="0"/>
                <a:ea typeface="楷体_GB2312" pitchFamily="49" charset="-122"/>
              </a:rPr>
              <a:t>社区生活</a:t>
            </a:r>
            <a:endParaRPr lang="zh-CN" altLang="en-US" sz="2800" dirty="0">
              <a:latin typeface="Comic Sans MS" pitchFamily="66" charset="0"/>
            </a:endParaRPr>
          </a:p>
        </p:txBody>
      </p:sp>
      <p:sp>
        <p:nvSpPr>
          <p:cNvPr id="9"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软件</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(Software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6269858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42"/>
                                        </p:tgtEl>
                                        <p:attrNameLst>
                                          <p:attrName>style.visibility</p:attrName>
                                        </p:attrNameLst>
                                      </p:cBhvr>
                                      <p:to>
                                        <p:strVal val="visible"/>
                                      </p:to>
                                    </p:set>
                                    <p:animEffect transition="in" filter="fade">
                                      <p:cBhvr>
                                        <p:cTn id="16" dur="500"/>
                                        <p:tgtEl>
                                          <p:spTgt spid="10242"/>
                                        </p:tgtEl>
                                      </p:cBhvr>
                                    </p:animEffect>
                                  </p:childTnLst>
                                </p:cTn>
                              </p:par>
                              <p:par>
                                <p:cTn id="17" presetID="10"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fade">
                                      <p:cBhvr>
                                        <p:cTn id="19" dur="500"/>
                                        <p:tgtEl>
                                          <p:spTgt spid="10244"/>
                                        </p:tgtEl>
                                      </p:cBhvr>
                                    </p:animEffect>
                                  </p:childTnLst>
                                </p:cTn>
                              </p:par>
                              <p:par>
                                <p:cTn id="20" presetID="10" presetClass="entr" presetSubtype="0" fill="hold" nodeType="withEffect">
                                  <p:stCondLst>
                                    <p:cond delay="0"/>
                                  </p:stCondLst>
                                  <p:childTnLst>
                                    <p:set>
                                      <p:cBhvr>
                                        <p:cTn id="21" dur="1" fill="hold">
                                          <p:stCondLst>
                                            <p:cond delay="0"/>
                                          </p:stCondLst>
                                        </p:cTn>
                                        <p:tgtEl>
                                          <p:spTgt spid="10243"/>
                                        </p:tgtEl>
                                        <p:attrNameLst>
                                          <p:attrName>style.visibility</p:attrName>
                                        </p:attrNameLst>
                                      </p:cBhvr>
                                      <p:to>
                                        <p:strVal val="visible"/>
                                      </p:to>
                                    </p:set>
                                    <p:animEffect transition="in" filter="fade">
                                      <p:cBhvr>
                                        <p:cTn id="2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467544" y="1447800"/>
            <a:ext cx="62484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应用软件</a:t>
            </a:r>
            <a:r>
              <a:rPr lang="en-US" altLang="zh-CN" sz="2800" dirty="0" smtClean="0">
                <a:solidFill>
                  <a:prstClr val="black"/>
                </a:solidFill>
                <a:latin typeface="Verdana" pitchFamily="34" charset="0"/>
                <a:ea typeface="楷体_GB2312" pitchFamily="49" charset="-122"/>
              </a:rPr>
              <a:t>: </a:t>
            </a:r>
            <a:r>
              <a:rPr lang="zh-CN" altLang="en-US" sz="2800" b="1" dirty="0" smtClean="0">
                <a:solidFill>
                  <a:srgbClr val="FF0000"/>
                </a:solidFill>
                <a:latin typeface="Verdana" pitchFamily="34" charset="0"/>
                <a:ea typeface="楷体_GB2312" pitchFamily="49" charset="-122"/>
              </a:rPr>
              <a:t>自己自足</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内部开发，内部使用</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数据难以交换</a:t>
            </a:r>
            <a:r>
              <a:rPr lang="zh-CN" altLang="en-US" sz="2000" b="1" dirty="0" smtClean="0">
                <a:solidFill>
                  <a:prstClr val="black"/>
                </a:solidFill>
                <a:latin typeface="Verdana" pitchFamily="34" charset="0"/>
                <a:ea typeface="楷体_GB2312" pitchFamily="49" charset="-122"/>
              </a:rPr>
              <a:t>，</a:t>
            </a:r>
            <a:r>
              <a:rPr lang="zh-CN" altLang="en-US" sz="2800" b="1" dirty="0" smtClean="0">
                <a:solidFill>
                  <a:prstClr val="black"/>
                </a:solidFill>
                <a:latin typeface="Verdana" pitchFamily="34" charset="0"/>
                <a:ea typeface="楷体_GB2312" pitchFamily="49" charset="-122"/>
              </a:rPr>
              <a:t>易丢失</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应用难交互，不规范</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软件</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(Software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7037724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2" end="2"/>
                                            </p:txEl>
                                          </p:spTgt>
                                        </p:tgtEl>
                                        <p:attrNameLst>
                                          <p:attrName>style.visibility</p:attrName>
                                        </p:attrNameLst>
                                      </p:cBhvr>
                                      <p:to>
                                        <p:strVal val="visible"/>
                                      </p:to>
                                    </p:set>
                                    <p:animEffect transition="in" filter="fade">
                                      <p:cBhvr>
                                        <p:cTn id="7" dur="500"/>
                                        <p:tgtEl>
                                          <p:spTgt spid="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animEffect transition="in" filter="fade">
                                      <p:cBhvr>
                                        <p:cTn id="17" dur="500"/>
                                        <p:tgtEl>
                                          <p:spTgt spid="42">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xEl>
                                              <p:pRg st="5" end="5"/>
                                            </p:txEl>
                                          </p:spTgt>
                                        </p:tgtEl>
                                        <p:attrNameLst>
                                          <p:attrName>style.visibility</p:attrName>
                                        </p:attrNameLst>
                                      </p:cBhvr>
                                      <p:to>
                                        <p:strVal val="visible"/>
                                      </p:to>
                                    </p:set>
                                    <p:animEffect transition="in" filter="fade">
                                      <p:cBhvr>
                                        <p:cTn id="22" dur="500"/>
                                        <p:tgtEl>
                                          <p:spTgt spid="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4294967295"/>
          </p:nvPr>
        </p:nvSpPr>
        <p:spPr>
          <a:xfrm>
            <a:off x="467544" y="1447800"/>
            <a:ext cx="6248400" cy="4495800"/>
          </a:xfrm>
        </p:spPr>
        <p:txBody>
          <a:bodyPr rtlCol="0">
            <a:normAutofit/>
          </a:bodyPr>
          <a:lstStyle/>
          <a:p>
            <a:pPr marL="715963" indent="-715963" eaLnBrk="1" fontAlgn="auto" hangingPunct="1">
              <a:spcAft>
                <a:spcPts val="0"/>
              </a:spcAft>
              <a:buFont typeface="Arial" pitchFamily="34" charset="0"/>
              <a:buNone/>
              <a:defRPr/>
            </a:pPr>
            <a:endParaRPr lang="en-US" altLang="zh-CN" sz="2400"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endParaRPr lang="en-US" altLang="zh-CN" sz="20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r>
              <a:rPr lang="zh-CN" altLang="en-US" sz="2800" b="1" dirty="0" smtClean="0">
                <a:solidFill>
                  <a:prstClr val="black"/>
                </a:solidFill>
                <a:latin typeface="Verdana" pitchFamily="34" charset="0"/>
                <a:ea typeface="楷体_GB2312" pitchFamily="49" charset="-122"/>
              </a:rPr>
              <a:t>应用软件</a:t>
            </a:r>
            <a:r>
              <a:rPr lang="en-US" altLang="zh-CN" sz="2800" dirty="0" smtClean="0">
                <a:solidFill>
                  <a:prstClr val="black"/>
                </a:solidFill>
                <a:latin typeface="Verdana" pitchFamily="34" charset="0"/>
                <a:ea typeface="楷体_GB2312" pitchFamily="49" charset="-122"/>
              </a:rPr>
              <a:t>:</a:t>
            </a:r>
            <a:endParaRPr lang="en-US" altLang="zh-CN" sz="2800" dirty="0" smtClean="0">
              <a:solidFill>
                <a:srgbClr val="FF0000"/>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内部开发，内部使用</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数据难以交换</a:t>
            </a:r>
            <a:r>
              <a:rPr lang="zh-CN" altLang="en-US" sz="2000" b="1" dirty="0" smtClean="0">
                <a:solidFill>
                  <a:prstClr val="black"/>
                </a:solidFill>
                <a:latin typeface="Verdana" pitchFamily="34" charset="0"/>
                <a:ea typeface="楷体_GB2312" pitchFamily="49" charset="-122"/>
              </a:rPr>
              <a:t>，</a:t>
            </a:r>
            <a:r>
              <a:rPr lang="zh-CN" altLang="en-US" sz="2800" b="1" dirty="0" smtClean="0">
                <a:solidFill>
                  <a:prstClr val="black"/>
                </a:solidFill>
                <a:latin typeface="Verdana" pitchFamily="34" charset="0"/>
                <a:ea typeface="楷体_GB2312" pitchFamily="49" charset="-122"/>
              </a:rPr>
              <a:t>易丢失</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r>
              <a:rPr lang="zh-CN" altLang="en-US" sz="2800" b="1" dirty="0" smtClean="0">
                <a:solidFill>
                  <a:prstClr val="black"/>
                </a:solidFill>
                <a:latin typeface="Verdana" pitchFamily="34" charset="0"/>
                <a:ea typeface="楷体_GB2312" pitchFamily="49" charset="-122"/>
              </a:rPr>
              <a:t>应用难交互，不规范</a:t>
            </a:r>
            <a:endParaRPr lang="en-US" altLang="zh-CN" sz="2800" b="1" dirty="0" smtClean="0">
              <a:solidFill>
                <a:prstClr val="black"/>
              </a:solidFill>
              <a:latin typeface="Verdana" pitchFamily="34" charset="0"/>
              <a:ea typeface="楷体_GB2312" pitchFamily="49" charset="-122"/>
            </a:endParaRP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p>
          <a:p>
            <a:pPr marL="0" indent="0" eaLnBrk="1" fontAlgn="auto" hangingPunct="1">
              <a:spcAft>
                <a:spcPts val="0"/>
              </a:spcAft>
              <a:buFont typeface="Arial" pitchFamily="34" charset="0"/>
              <a:buNone/>
              <a:defRPr/>
            </a:pPr>
            <a:r>
              <a:rPr lang="en-US" altLang="zh-CN" sz="2800" b="1" dirty="0" smtClean="0">
                <a:solidFill>
                  <a:prstClr val="black"/>
                </a:solidFill>
                <a:latin typeface="Verdana" pitchFamily="34" charset="0"/>
                <a:ea typeface="楷体_GB2312" pitchFamily="49" charset="-122"/>
              </a:rPr>
              <a:t>	</a:t>
            </a: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a:p>
            <a:pPr marL="0" indent="0" eaLnBrk="1" fontAlgn="auto" hangingPunct="1">
              <a:spcAft>
                <a:spcPts val="0"/>
              </a:spcAft>
              <a:buFont typeface="Arial" pitchFamily="34" charset="0"/>
              <a:buNone/>
              <a:defRPr/>
            </a:pPr>
            <a:endParaRPr lang="en-US" altLang="zh-CN" sz="2800" b="1" dirty="0" smtClean="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4" name="Picture 11" descr="D:\PPI.Fudan\Slides\Cloud\pic\600px-No_sign2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566020"/>
            <a:ext cx="1655068" cy="165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5486400" y="3048000"/>
            <a:ext cx="2819400" cy="990600"/>
            <a:chOff x="5486400" y="3048000"/>
            <a:chExt cx="2819400" cy="990600"/>
          </a:xfrm>
        </p:grpSpPr>
        <p:pic>
          <p:nvPicPr>
            <p:cNvPr id="2459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644" y="3276600"/>
              <a:ext cx="5255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365" y="3497981"/>
              <a:ext cx="493835" cy="5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200400"/>
              <a:ext cx="46007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0812" y="3590189"/>
              <a:ext cx="661988" cy="2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6962" y="3657600"/>
              <a:ext cx="3762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5486400" y="3048000"/>
              <a:ext cx="2819400" cy="990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zh-CN" altLang="en-US" sz="2800" b="1" dirty="0">
                  <a:solidFill>
                    <a:schemeClr val="bg2"/>
                  </a:solidFill>
                  <a:latin typeface="楷体_GB2312" pitchFamily="49" charset="-122"/>
                  <a:ea typeface="楷体_GB2312" pitchFamily="49" charset="-122"/>
                </a:rPr>
                <a:t>云应用</a:t>
              </a:r>
              <a:endParaRPr lang="en-US" sz="2800" b="1" dirty="0">
                <a:solidFill>
                  <a:schemeClr val="bg2"/>
                </a:solidFill>
                <a:latin typeface="楷体_GB2312" pitchFamily="49" charset="-122"/>
                <a:ea typeface="楷体_GB2312" pitchFamily="49" charset="-122"/>
              </a:endParaRPr>
            </a:p>
          </p:txBody>
        </p:sp>
      </p:grpSp>
      <p:pic>
        <p:nvPicPr>
          <p:cNvPr id="13" name="Picture 8" descr="D:\PPI.Fudan\Slides\Cloud\iphone3g_home1322x24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00" y="1872432"/>
            <a:ext cx="57943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4"/>
          <p:cNvGrpSpPr>
            <a:grpSpLocks/>
          </p:cNvGrpSpPr>
          <p:nvPr/>
        </p:nvGrpSpPr>
        <p:grpSpPr bwMode="auto">
          <a:xfrm>
            <a:off x="5537621" y="2113037"/>
            <a:ext cx="690563" cy="523875"/>
            <a:chOff x="6757481" y="2057400"/>
            <a:chExt cx="691069" cy="523875"/>
          </a:xfrm>
        </p:grpSpPr>
        <p:pic>
          <p:nvPicPr>
            <p:cNvPr id="2459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7481" y="2057400"/>
              <a:ext cx="69106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2068" y="2133601"/>
              <a:ext cx="457200" cy="244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8"/>
          <p:cNvGrpSpPr>
            <a:grpSpLocks/>
          </p:cNvGrpSpPr>
          <p:nvPr/>
        </p:nvGrpSpPr>
        <p:grpSpPr bwMode="auto">
          <a:xfrm>
            <a:off x="6742137" y="1898601"/>
            <a:ext cx="638175" cy="522287"/>
            <a:chOff x="6809497" y="1849134"/>
            <a:chExt cx="636702" cy="522591"/>
          </a:xfrm>
        </p:grpSpPr>
        <p:pic>
          <p:nvPicPr>
            <p:cNvPr id="24589"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0" y="1981200"/>
              <a:ext cx="588199"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735358">
              <a:off x="6809497" y="1849134"/>
              <a:ext cx="232773" cy="24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27"/>
          <p:cNvSpPr>
            <a:spLocks noChangeArrowheads="1"/>
          </p:cNvSpPr>
          <p:nvPr/>
        </p:nvSpPr>
        <p:spPr bwMode="auto">
          <a:xfrm>
            <a:off x="2167781" y="2113037"/>
            <a:ext cx="1108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err="1">
                <a:solidFill>
                  <a:srgbClr val="FF0000"/>
                </a:solidFill>
                <a:latin typeface="Verdana" pitchFamily="34" charset="0"/>
                <a:ea typeface="楷体_GB2312" pitchFamily="49" charset="-122"/>
              </a:rPr>
              <a:t>SaaS</a:t>
            </a:r>
            <a:endParaRPr lang="en-US" altLang="zh-CN" sz="2800" dirty="0">
              <a:latin typeface="Comic Sans MS" pitchFamily="66" charset="0"/>
            </a:endParaRPr>
          </a:p>
        </p:txBody>
      </p:sp>
      <p:sp>
        <p:nvSpPr>
          <p:cNvPr id="23"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ea typeface="黑体" pitchFamily="49" charset="-122"/>
              </a:rPr>
              <a:t>软件</a:t>
            </a:r>
            <a:r>
              <a:rPr lang="zh-CN" altLang="en-US" sz="3200" dirty="0" smtClean="0">
                <a:ln>
                  <a:noFill/>
                </a:ln>
                <a:ea typeface="黑体" pitchFamily="49" charset="-122"/>
              </a:rPr>
              <a:t>即</a:t>
            </a:r>
            <a:r>
              <a:rPr lang="zh-CN" altLang="en-US" sz="3200" dirty="0">
                <a:ln>
                  <a:noFill/>
                </a:ln>
                <a:ea typeface="黑体" pitchFamily="49" charset="-122"/>
              </a:rPr>
              <a:t>服务 </a:t>
            </a:r>
            <a:r>
              <a:rPr lang="en-US" altLang="zh-CN" sz="3200" dirty="0" smtClean="0">
                <a:ln>
                  <a:noFill/>
                </a:ln>
                <a:latin typeface="微软雅黑" pitchFamily="34" charset="-122"/>
                <a:ea typeface="微软雅黑" pitchFamily="34" charset="-122"/>
              </a:rPr>
              <a:t>(Software as </a:t>
            </a:r>
            <a:r>
              <a:rPr lang="en-US" altLang="zh-CN" sz="3200" dirty="0">
                <a:ln>
                  <a:noFill/>
                </a:ln>
                <a:latin typeface="微软雅黑" pitchFamily="34" charset="-122"/>
                <a:ea typeface="微软雅黑" pitchFamily="34" charset="-122"/>
              </a:rPr>
              <a:t>a Service</a:t>
            </a:r>
            <a:r>
              <a:rPr lang="en-US" altLang="zh-CN"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413512497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7342" y="1365250"/>
            <a:ext cx="4603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矩形 5"/>
          <p:cNvSpPr>
            <a:spLocks noChangeArrowheads="1"/>
          </p:cNvSpPr>
          <p:nvPr/>
        </p:nvSpPr>
        <p:spPr bwMode="auto">
          <a:xfrm>
            <a:off x="1556717" y="3028950"/>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百度云</a:t>
            </a:r>
          </a:p>
        </p:txBody>
      </p:sp>
      <p:pic>
        <p:nvPicPr>
          <p:cNvPr id="256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17" y="1752600"/>
            <a:ext cx="18589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矩形 7"/>
          <p:cNvSpPr>
            <a:spLocks noChangeArrowheads="1"/>
          </p:cNvSpPr>
          <p:nvPr/>
        </p:nvSpPr>
        <p:spPr bwMode="auto">
          <a:xfrm>
            <a:off x="3774455" y="2667000"/>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新浪微盘</a:t>
            </a:r>
          </a:p>
        </p:txBody>
      </p:sp>
      <p:pic>
        <p:nvPicPr>
          <p:cNvPr id="2560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5980" y="1644650"/>
            <a:ext cx="228441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矩形 9"/>
          <p:cNvSpPr>
            <a:spLocks noChangeArrowheads="1"/>
          </p:cNvSpPr>
          <p:nvPr/>
        </p:nvSpPr>
        <p:spPr bwMode="auto">
          <a:xfrm>
            <a:off x="5977905" y="2667000"/>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阿里云企业邮箱</a:t>
            </a:r>
          </a:p>
        </p:txBody>
      </p:sp>
      <p:pic>
        <p:nvPicPr>
          <p:cNvPr id="256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317" y="3962400"/>
            <a:ext cx="1971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2" name="矩形 11"/>
          <p:cNvSpPr>
            <a:spLocks noChangeArrowheads="1"/>
          </p:cNvSpPr>
          <p:nvPr/>
        </p:nvSpPr>
        <p:spPr bwMode="auto">
          <a:xfrm>
            <a:off x="1175717" y="4552950"/>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腾讯企业邮箱</a:t>
            </a:r>
          </a:p>
        </p:txBody>
      </p:sp>
      <p:sp>
        <p:nvSpPr>
          <p:cNvPr id="25613" name="矩形 12"/>
          <p:cNvSpPr>
            <a:spLocks noChangeArrowheads="1"/>
          </p:cNvSpPr>
          <p:nvPr/>
        </p:nvSpPr>
        <p:spPr bwMode="auto">
          <a:xfrm>
            <a:off x="3690317" y="5467350"/>
            <a:ext cx="2106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chemeClr val="bg2"/>
                </a:solidFill>
                <a:latin typeface="微软雅黑" pitchFamily="34" charset="-122"/>
                <a:ea typeface="微软雅黑" pitchFamily="34" charset="-122"/>
              </a:rPr>
              <a:t>Google</a:t>
            </a:r>
            <a:r>
              <a:rPr lang="zh-CN" altLang="en-US" sz="2000">
                <a:solidFill>
                  <a:schemeClr val="bg2"/>
                </a:solidFill>
                <a:latin typeface="微软雅黑" pitchFamily="34" charset="-122"/>
                <a:ea typeface="微软雅黑" pitchFamily="34" charset="-122"/>
              </a:rPr>
              <a:t>企业应用</a:t>
            </a:r>
          </a:p>
        </p:txBody>
      </p:sp>
      <p:pic>
        <p:nvPicPr>
          <p:cNvPr id="256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9105" y="4181475"/>
            <a:ext cx="117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1367" y="3328988"/>
            <a:ext cx="5143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3842" y="360045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7780" y="3600450"/>
            <a:ext cx="552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4905" y="4371975"/>
            <a:ext cx="419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6617" y="4876800"/>
            <a:ext cx="4191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7355" y="4562475"/>
            <a:ext cx="4286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8317" y="3810000"/>
            <a:ext cx="9144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2" name="矩形 21"/>
          <p:cNvSpPr>
            <a:spLocks noChangeArrowheads="1"/>
          </p:cNvSpPr>
          <p:nvPr/>
        </p:nvSpPr>
        <p:spPr bwMode="auto">
          <a:xfrm>
            <a:off x="6281117" y="48006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bg2"/>
                </a:solidFill>
                <a:latin typeface="微软雅黑" pitchFamily="34" charset="-122"/>
                <a:ea typeface="微软雅黑" pitchFamily="34" charset="-122"/>
              </a:rPr>
              <a:t>风云在线</a:t>
            </a:r>
            <a:r>
              <a:rPr lang="en-US" altLang="zh-CN" sz="2000">
                <a:solidFill>
                  <a:schemeClr val="bg2"/>
                </a:solidFill>
                <a:latin typeface="微软雅黑" pitchFamily="34" charset="-122"/>
                <a:ea typeface="微软雅黑" pitchFamily="34" charset="-122"/>
              </a:rPr>
              <a:t>CRM</a:t>
            </a:r>
            <a:endParaRPr lang="zh-CN" altLang="en-US" sz="2000">
              <a:solidFill>
                <a:schemeClr val="bg2"/>
              </a:solidFill>
              <a:latin typeface="微软雅黑" pitchFamily="34" charset="-122"/>
              <a:ea typeface="微软雅黑" pitchFamily="34" charset="-122"/>
            </a:endParaRPr>
          </a:p>
        </p:txBody>
      </p:sp>
      <p:pic>
        <p:nvPicPr>
          <p:cNvPr id="25623"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6692" y="1905000"/>
            <a:ext cx="134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4"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6317" y="1371600"/>
            <a:ext cx="4572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0280" y="2435225"/>
            <a:ext cx="4762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6"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4317" y="2438400"/>
            <a:ext cx="457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en-US" altLang="zh-CN" sz="3200" dirty="0" smtClean="0">
                <a:ln>
                  <a:noFill/>
                </a:ln>
                <a:latin typeface="微软雅黑" pitchFamily="34" charset="-122"/>
                <a:ea typeface="微软雅黑" pitchFamily="34" charset="-122"/>
              </a:rPr>
              <a:t>SAAS </a:t>
            </a:r>
            <a:r>
              <a:rPr lang="zh-CN" altLang="en-US" sz="3200" dirty="0" smtClean="0">
                <a:ln>
                  <a:noFill/>
                </a:ln>
                <a:latin typeface="微软雅黑" pitchFamily="34" charset="-122"/>
                <a:ea typeface="微软雅黑" pitchFamily="34" charset="-122"/>
              </a:rPr>
              <a:t>实例</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42697024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3d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4573588"/>
            <a:ext cx="22860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60363" y="636588"/>
            <a:ext cx="8382000" cy="553998"/>
          </a:xfrm>
        </p:spPr>
        <p:txBody>
          <a:bodyPr numCol="1" anchorCtr="0" compatLnSpc="1">
            <a:prstTxWarp prst="textNoShape">
              <a:avLst/>
            </a:prstTxWarp>
          </a:bodyPr>
          <a:lstStyle/>
          <a:p>
            <a:pPr lvl="0" algn="l">
              <a:defRPr/>
            </a:pPr>
            <a:r>
              <a:rPr lang="zh-CN" altLang="en-US" sz="4000" dirty="0">
                <a:solidFill>
                  <a:schemeClr val="bg1"/>
                </a:solidFill>
                <a:latin typeface="微软雅黑" pitchFamily="34" charset="-122"/>
                <a:ea typeface="微软雅黑" pitchFamily="34" charset="-122"/>
              </a:rPr>
              <a:t>提纲</a:t>
            </a:r>
            <a:endParaRPr lang="zh-CN" altLang="en-US" b="1" dirty="0" smtClean="0">
              <a:ln>
                <a:noFill/>
              </a:ln>
              <a:ea typeface="宋体" pitchFamily="2" charset="-122"/>
            </a:endParaRPr>
          </a:p>
        </p:txBody>
      </p:sp>
      <p:sp>
        <p:nvSpPr>
          <p:cNvPr id="8195" name="矩形 9"/>
          <p:cNvSpPr>
            <a:spLocks noChangeArrowheads="1"/>
          </p:cNvSpPr>
          <p:nvPr/>
        </p:nvSpPr>
        <p:spPr bwMode="auto">
          <a:xfrm>
            <a:off x="549423" y="1676400"/>
            <a:ext cx="8055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云计算的概念</a:t>
            </a:r>
            <a:endParaRPr lang="en-US" altLang="zh-CN" sz="3200" dirty="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云计算发展</a:t>
            </a:r>
            <a:r>
              <a:rPr lang="zh-CN" altLang="en-US" sz="3200" dirty="0" smtClean="0">
                <a:solidFill>
                  <a:schemeClr val="bg1"/>
                </a:solidFill>
                <a:latin typeface="微软雅黑" pitchFamily="34" charset="-122"/>
                <a:ea typeface="微软雅黑" pitchFamily="34" charset="-122"/>
              </a:rPr>
              <a:t>现状</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a:t>
            </a:r>
            <a:r>
              <a:rPr lang="zh-CN" altLang="en-US" sz="3200" dirty="0" smtClean="0">
                <a:solidFill>
                  <a:schemeClr val="bg1"/>
                </a:solidFill>
                <a:latin typeface="微软雅黑" pitchFamily="34" charset="-122"/>
                <a:ea typeface="微软雅黑" pitchFamily="34" charset="-122"/>
              </a:rPr>
              <a:t>服务类型</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en-US" altLang="zh-CN" sz="3200" dirty="0" smtClean="0">
                <a:solidFill>
                  <a:schemeClr val="bg1"/>
                </a:solidFill>
                <a:latin typeface="微软雅黑" pitchFamily="34" charset="-122"/>
                <a:ea typeface="微软雅黑" pitchFamily="34" charset="-122"/>
              </a:rPr>
              <a:t>IAAS</a:t>
            </a:r>
            <a:r>
              <a:rPr lang="zh-CN" altLang="en-US" sz="3200" dirty="0" smtClean="0">
                <a:solidFill>
                  <a:schemeClr val="bg1"/>
                </a:solidFill>
                <a:latin typeface="微软雅黑" pitchFamily="34" charset="-122"/>
                <a:ea typeface="微软雅黑" pitchFamily="34" charset="-122"/>
              </a:rPr>
              <a:t>及其关键技术</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smtClean="0">
                <a:solidFill>
                  <a:schemeClr val="bg1"/>
                </a:solidFill>
                <a:latin typeface="微软雅黑" pitchFamily="34" charset="-122"/>
                <a:ea typeface="微软雅黑" pitchFamily="34" charset="-122"/>
              </a:rPr>
              <a:t>云计算管理平台</a:t>
            </a:r>
            <a:endParaRPr lang="en-US" altLang="zh-CN" sz="3200" dirty="0" smtClean="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539552" y="3975720"/>
            <a:ext cx="6192688" cy="677416"/>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145902635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4294967295"/>
          </p:nvPr>
        </p:nvSpPr>
        <p:spPr>
          <a:xfrm>
            <a:off x="438472" y="1203324"/>
            <a:ext cx="8382000" cy="3570208"/>
          </a:xfrm>
        </p:spPr>
        <p:txBody>
          <a:bodyPr/>
          <a:lstStyle/>
          <a:p>
            <a:pPr>
              <a:lnSpc>
                <a:spcPct val="120000"/>
              </a:lnSpc>
            </a:pPr>
            <a:r>
              <a:rPr lang="zh-CN" altLang="en-US" dirty="0" smtClean="0">
                <a:latin typeface="微软雅黑" pitchFamily="34" charset="-122"/>
                <a:ea typeface="微软雅黑" pitchFamily="34" charset="-122"/>
              </a:rPr>
              <a:t>硬件资源作为</a:t>
            </a:r>
            <a:r>
              <a:rPr lang="zh-CN" altLang="en-US" dirty="0" smtClean="0">
                <a:solidFill>
                  <a:srgbClr val="050EBB"/>
                </a:solidFill>
                <a:latin typeface="微软雅黑" pitchFamily="34" charset="-122"/>
                <a:ea typeface="微软雅黑" pitchFamily="34" charset="-122"/>
              </a:rPr>
              <a:t>服务</a:t>
            </a:r>
            <a:r>
              <a:rPr lang="zh-CN" altLang="en-US" dirty="0" smtClean="0">
                <a:latin typeface="微软雅黑" pitchFamily="34" charset="-122"/>
                <a:ea typeface="微软雅黑" pitchFamily="34" charset="-122"/>
              </a:rPr>
              <a:t>提供给用户</a:t>
            </a:r>
            <a:endParaRPr lang="en-US" altLang="zh-CN" dirty="0" smtClean="0">
              <a:latin typeface="微软雅黑" pitchFamily="34" charset="-122"/>
              <a:ea typeface="微软雅黑" pitchFamily="34" charset="-122"/>
            </a:endParaRPr>
          </a:p>
          <a:p>
            <a:pPr>
              <a:lnSpc>
                <a:spcPct val="120000"/>
              </a:lnSpc>
            </a:pPr>
            <a:r>
              <a:rPr lang="zh-CN" altLang="en-US" dirty="0" smtClean="0">
                <a:latin typeface="微软雅黑" pitchFamily="34" charset="-122"/>
                <a:ea typeface="微软雅黑" pitchFamily="34" charset="-122"/>
              </a:rPr>
              <a:t>主要技术</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虚拟化技术</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资源动态管理与调度技术</a:t>
            </a:r>
            <a:endParaRPr lang="en-US" altLang="zh-CN" dirty="0" smtClean="0">
              <a:latin typeface="微软雅黑" pitchFamily="34" charset="-122"/>
              <a:ea typeface="微软雅黑" pitchFamily="34" charset="-122"/>
            </a:endParaRPr>
          </a:p>
          <a:p>
            <a:pPr>
              <a:lnSpc>
                <a:spcPct val="120000"/>
              </a:lnSpc>
            </a:pPr>
            <a:r>
              <a:rPr lang="zh-CN" altLang="en-US" dirty="0" smtClean="0">
                <a:latin typeface="微软雅黑" pitchFamily="34" charset="-122"/>
                <a:ea typeface="微软雅黑" pitchFamily="34" charset="-122"/>
              </a:rPr>
              <a:t>典型产品</a:t>
            </a:r>
            <a:endParaRPr lang="en-US" altLang="zh-CN" dirty="0" smtClean="0">
              <a:latin typeface="微软雅黑" pitchFamily="34" charset="-122"/>
              <a:ea typeface="微软雅黑" pitchFamily="34" charset="-122"/>
            </a:endParaRPr>
          </a:p>
          <a:p>
            <a:pPr lvl="1">
              <a:lnSpc>
                <a:spcPct val="120000"/>
              </a:lnSpc>
            </a:pPr>
            <a:r>
              <a:rPr lang="en-US" altLang="zh-CN" dirty="0">
                <a:latin typeface="微软雅黑" pitchFamily="34" charset="-122"/>
                <a:ea typeface="微软雅黑" pitchFamily="34" charset="-122"/>
              </a:rPr>
              <a:t>Amazon </a:t>
            </a:r>
            <a:r>
              <a:rPr lang="en-US" altLang="zh-CN" dirty="0" smtClean="0">
                <a:latin typeface="微软雅黑" pitchFamily="34" charset="-122"/>
                <a:ea typeface="微软雅黑" pitchFamily="34" charset="-122"/>
              </a:rPr>
              <a:t>EC2</a:t>
            </a:r>
            <a:endParaRPr lang="en-US" altLang="zh-CN" dirty="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阿里云主机</a:t>
            </a:r>
            <a:endParaRPr lang="en-US" altLang="zh-CN" dirty="0" smtClean="0">
              <a:latin typeface="微软雅黑" pitchFamily="34" charset="-122"/>
              <a:ea typeface="微软雅黑" pitchFamily="34" charset="-122"/>
            </a:endParaRPr>
          </a:p>
          <a:p>
            <a:pPr lvl="1">
              <a:lnSpc>
                <a:spcPct val="120000"/>
              </a:lnSpc>
            </a:pPr>
            <a:r>
              <a:rPr lang="zh-CN" altLang="en-US" dirty="0">
                <a:latin typeface="微软雅黑" pitchFamily="34" charset="-122"/>
                <a:ea typeface="微软雅黑" pitchFamily="34" charset="-122"/>
              </a:rPr>
              <a:t>透</a:t>
            </a:r>
            <a:r>
              <a:rPr lang="zh-CN" altLang="en-US" dirty="0" smtClean="0">
                <a:latin typeface="微软雅黑" pitchFamily="34" charset="-122"/>
                <a:ea typeface="微软雅黑" pitchFamily="34" charset="-122"/>
              </a:rPr>
              <a:t>明云实</a:t>
            </a:r>
            <a:r>
              <a:rPr lang="zh-CN" altLang="en-US" dirty="0">
                <a:latin typeface="微软雅黑" pitchFamily="34" charset="-122"/>
                <a:ea typeface="微软雅黑" pitchFamily="34" charset="-122"/>
              </a:rPr>
              <a:t>验室</a:t>
            </a:r>
            <a:endParaRPr lang="zh-CN" altLang="en-US" dirty="0" smtClean="0">
              <a:latin typeface="微软雅黑" pitchFamily="34" charset="-122"/>
              <a:ea typeface="微软雅黑" pitchFamily="34" charset="-122"/>
            </a:endParaRPr>
          </a:p>
        </p:txBody>
      </p:sp>
      <p:pic>
        <p:nvPicPr>
          <p:cNvPr id="512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00200"/>
            <a:ext cx="300037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AutoShape 3" descr="http://analytics.typepad.com/.a/6a01157080889a970b012875840e2b970c-500wi"/>
          <p:cNvSpPr>
            <a:spLocks noChangeAspect="1" noChangeArrowheads="1"/>
          </p:cNvSpPr>
          <p:nvPr/>
        </p:nvSpPr>
        <p:spPr bwMode="auto">
          <a:xfrm>
            <a:off x="155575" y="-1173163"/>
            <a:ext cx="4762500" cy="281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6" name="AutoShape 5" descr="http://analytics.typepad.com/.a/6a01157080889a970b012875840e2b970c-500wi"/>
          <p:cNvSpPr>
            <a:spLocks noChangeAspect="1" noChangeArrowheads="1"/>
          </p:cNvSpPr>
          <p:nvPr/>
        </p:nvSpPr>
        <p:spPr bwMode="auto">
          <a:xfrm>
            <a:off x="155575" y="-1173163"/>
            <a:ext cx="4762500" cy="281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7" name="AutoShape 7" descr="http://analytics.typepad.com/.a/6a01157080889a970b012875840e2b970c-500wi"/>
          <p:cNvSpPr>
            <a:spLocks noChangeAspect="1" noChangeArrowheads="1"/>
          </p:cNvSpPr>
          <p:nvPr/>
        </p:nvSpPr>
        <p:spPr bwMode="auto">
          <a:xfrm>
            <a:off x="155575" y="-1173163"/>
            <a:ext cx="4762500" cy="281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810000"/>
            <a:ext cx="4762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en-US" altLang="zh-CN" sz="3200" dirty="0" smtClean="0">
                <a:ln>
                  <a:noFill/>
                </a:ln>
                <a:latin typeface="微软雅黑" pitchFamily="34" charset="-122"/>
                <a:ea typeface="微软雅黑" pitchFamily="34" charset="-122"/>
              </a:rPr>
              <a:t>IAAS</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251374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7544" y="1203325"/>
            <a:ext cx="8382000" cy="4924425"/>
          </a:xfrm>
        </p:spPr>
        <p:txBody>
          <a:bodyPr/>
          <a:lstStyle/>
          <a:p>
            <a:pPr>
              <a:lnSpc>
                <a:spcPct val="120000"/>
              </a:lnSpc>
            </a:pPr>
            <a:r>
              <a:rPr lang="en-US" altLang="zh-CN" sz="2600" dirty="0" smtClean="0">
                <a:latin typeface="微软雅黑" pitchFamily="34" charset="-122"/>
                <a:ea typeface="微软雅黑" pitchFamily="34" charset="-122"/>
              </a:rPr>
              <a:t>I - </a:t>
            </a:r>
            <a:r>
              <a:rPr lang="en-US" altLang="zh-CN" sz="2600" dirty="0">
                <a:solidFill>
                  <a:schemeClr val="bg2"/>
                </a:solidFill>
                <a:latin typeface="微软雅黑" pitchFamily="34" charset="-122"/>
                <a:ea typeface="微软雅黑" pitchFamily="34" charset="-122"/>
              </a:rPr>
              <a:t>I</a:t>
            </a:r>
            <a:r>
              <a:rPr lang="en-US" altLang="zh-CN" sz="2600" dirty="0" smtClean="0">
                <a:latin typeface="微软雅黑" pitchFamily="34" charset="-122"/>
                <a:ea typeface="微软雅黑" pitchFamily="34" charset="-122"/>
              </a:rPr>
              <a:t>nfrastructure:</a:t>
            </a:r>
          </a:p>
          <a:p>
            <a:pPr lvl="1">
              <a:lnSpc>
                <a:spcPct val="100000"/>
              </a:lnSpc>
            </a:pPr>
            <a:r>
              <a:rPr lang="zh-CN" altLang="en-US" dirty="0" smtClean="0">
                <a:latin typeface="微软雅黑" pitchFamily="34" charset="-122"/>
                <a:ea typeface="微软雅黑" pitchFamily="34" charset="-122"/>
              </a:rPr>
              <a:t>计算资源</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存储资源</a:t>
            </a:r>
            <a:endParaRPr lang="en-US" altLang="zh-CN" dirty="0" smtClean="0">
              <a:latin typeface="微软雅黑" pitchFamily="34" charset="-122"/>
              <a:ea typeface="微软雅黑" pitchFamily="34" charset="-122"/>
            </a:endParaRPr>
          </a:p>
          <a:p>
            <a:pPr>
              <a:lnSpc>
                <a:spcPct val="120000"/>
              </a:lnSpc>
            </a:pPr>
            <a:r>
              <a:rPr lang="en-US" altLang="zh-CN" sz="2600" dirty="0" smtClean="0">
                <a:latin typeface="微软雅黑" pitchFamily="34" charset="-122"/>
                <a:ea typeface="微软雅黑" pitchFamily="34" charset="-122"/>
              </a:rPr>
              <a:t>S - </a:t>
            </a:r>
            <a:r>
              <a:rPr lang="en-US" altLang="zh-CN" sz="2600" dirty="0" smtClean="0">
                <a:solidFill>
                  <a:schemeClr val="bg2"/>
                </a:solidFill>
                <a:latin typeface="微软雅黑" pitchFamily="34" charset="-122"/>
                <a:ea typeface="微软雅黑" pitchFamily="34" charset="-122"/>
              </a:rPr>
              <a:t>S</a:t>
            </a:r>
            <a:r>
              <a:rPr lang="en-US" altLang="zh-CN" sz="2600" dirty="0" smtClean="0">
                <a:latin typeface="微软雅黑" pitchFamily="34" charset="-122"/>
                <a:ea typeface="微软雅黑" pitchFamily="34" charset="-122"/>
              </a:rPr>
              <a:t>ervice: </a:t>
            </a:r>
          </a:p>
          <a:p>
            <a:pPr lvl="1">
              <a:lnSpc>
                <a:spcPct val="100000"/>
              </a:lnSpc>
            </a:pPr>
            <a:r>
              <a:rPr lang="zh-CN" altLang="en-US" dirty="0" smtClean="0">
                <a:latin typeface="微软雅黑" pitchFamily="34" charset="-122"/>
                <a:ea typeface="微软雅黑" pitchFamily="34" charset="-122"/>
              </a:rPr>
              <a:t>技术模式：按需分配，弹性伸缩</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商业模式：按用量计费</a:t>
            </a:r>
            <a:endParaRPr lang="en-US" altLang="zh-CN" dirty="0" smtClean="0">
              <a:latin typeface="微软雅黑" pitchFamily="34" charset="-122"/>
              <a:ea typeface="微软雅黑" pitchFamily="34" charset="-122"/>
            </a:endParaRPr>
          </a:p>
          <a:p>
            <a:pPr>
              <a:lnSpc>
                <a:spcPct val="120000"/>
              </a:lnSpc>
            </a:pPr>
            <a:r>
              <a:rPr lang="zh-CN" altLang="en-US" sz="2600" dirty="0" smtClean="0">
                <a:latin typeface="微软雅黑" pitchFamily="34" charset="-122"/>
                <a:ea typeface="微软雅黑" pitchFamily="34" charset="-122"/>
              </a:rPr>
              <a:t>特征和优势</a:t>
            </a:r>
            <a:endParaRPr lang="en-US" altLang="zh-CN" sz="2600"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低成本</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高扩展性</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管理方便</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使用灵活</a:t>
            </a:r>
            <a:endParaRPr lang="en-US" altLang="zh-CN" dirty="0" smtClean="0">
              <a:latin typeface="微软雅黑" pitchFamily="34" charset="-122"/>
              <a:ea typeface="微软雅黑" pitchFamily="34" charset="-122"/>
            </a:endParaRPr>
          </a:p>
          <a:p>
            <a:pPr lvl="1">
              <a:lnSpc>
                <a:spcPct val="100000"/>
              </a:lnSpc>
            </a:pPr>
            <a:r>
              <a:rPr lang="zh-CN" altLang="en-US" dirty="0" smtClean="0">
                <a:latin typeface="微软雅黑" pitchFamily="34" charset="-122"/>
                <a:ea typeface="微软雅黑" pitchFamily="34" charset="-122"/>
              </a:rPr>
              <a:t>资费灵活</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875" y="816099"/>
            <a:ext cx="22955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50" y="3821385"/>
            <a:ext cx="22288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ctr"/>
            <a:r>
              <a:rPr lang="en-US" altLang="zh-CN" sz="3200" dirty="0" smtClean="0">
                <a:ln>
                  <a:noFill/>
                </a:ln>
                <a:latin typeface="微软雅黑" pitchFamily="34" charset="-122"/>
                <a:ea typeface="微软雅黑" pitchFamily="34" charset="-122"/>
              </a:rPr>
              <a:t>IAAS</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2306788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4294967295"/>
          </p:nvPr>
        </p:nvSpPr>
        <p:spPr>
          <a:xfrm>
            <a:off x="510480" y="1203324"/>
            <a:ext cx="8382000" cy="2547877"/>
          </a:xfrm>
        </p:spPr>
        <p:txBody>
          <a:bodyPr/>
          <a:lstStyle/>
          <a:p>
            <a:pPr>
              <a:lnSpc>
                <a:spcPct val="120000"/>
              </a:lnSpc>
            </a:pPr>
            <a:r>
              <a:rPr lang="zh-CN" altLang="en-US" dirty="0" smtClean="0">
                <a:latin typeface="微软雅黑" pitchFamily="34" charset="-122"/>
                <a:ea typeface="微软雅黑" pitchFamily="34" charset="-122"/>
              </a:rPr>
              <a:t>一台物理机</a:t>
            </a:r>
            <a:r>
              <a:rPr lang="en-US" altLang="zh-CN" dirty="0" smtClean="0">
                <a:latin typeface="微软雅黑" pitchFamily="34" charset="-122"/>
                <a:ea typeface="微软雅黑" pitchFamily="34" charset="-122"/>
                <a:sym typeface="Wingdings" pitchFamily="2" charset="2"/>
              </a:rPr>
              <a:t></a:t>
            </a:r>
            <a:r>
              <a:rPr lang="zh-CN" altLang="en-US" dirty="0" smtClean="0">
                <a:latin typeface="微软雅黑" pitchFamily="34" charset="-122"/>
                <a:ea typeface="微软雅黑" pitchFamily="34" charset="-122"/>
                <a:sym typeface="Wingdings" pitchFamily="2" charset="2"/>
              </a:rPr>
              <a:t>多台虚拟机（</a:t>
            </a:r>
            <a:r>
              <a:rPr lang="en-US" altLang="zh-CN" dirty="0" smtClean="0">
                <a:latin typeface="微软雅黑" pitchFamily="34" charset="-122"/>
                <a:ea typeface="微软雅黑" pitchFamily="34" charset="-122"/>
                <a:sym typeface="Wingdings" pitchFamily="2" charset="2"/>
              </a:rPr>
              <a:t>Virtual Machine, VM</a:t>
            </a:r>
            <a:r>
              <a:rPr lang="zh-CN" altLang="en-US" dirty="0" smtClean="0">
                <a:latin typeface="微软雅黑" pitchFamily="34" charset="-122"/>
                <a:ea typeface="微软雅黑" pitchFamily="34" charset="-122"/>
                <a:sym typeface="Wingdings" pitchFamily="2" charset="2"/>
              </a:rPr>
              <a:t>）</a:t>
            </a:r>
            <a:endParaRPr lang="en-US" altLang="zh-CN" dirty="0" smtClean="0">
              <a:latin typeface="微软雅黑" pitchFamily="34" charset="-122"/>
              <a:ea typeface="微软雅黑" pitchFamily="34" charset="-122"/>
              <a:sym typeface="Wingdings" pitchFamily="2" charset="2"/>
            </a:endParaRPr>
          </a:p>
          <a:p>
            <a:pPr lvl="1">
              <a:lnSpc>
                <a:spcPct val="120000"/>
              </a:lnSpc>
            </a:pPr>
            <a:r>
              <a:rPr lang="zh-CN" altLang="en-US" dirty="0" smtClean="0">
                <a:latin typeface="微软雅黑" pitchFamily="34" charset="-122"/>
                <a:ea typeface="微软雅黑" pitchFamily="34" charset="-122"/>
                <a:sym typeface="Wingdings" pitchFamily="2" charset="2"/>
              </a:rPr>
              <a:t>虚拟</a:t>
            </a:r>
            <a:r>
              <a:rPr lang="en-US" altLang="zh-CN" dirty="0" smtClean="0">
                <a:latin typeface="微软雅黑" pitchFamily="34" charset="-122"/>
                <a:ea typeface="微软雅黑" pitchFamily="34" charset="-122"/>
                <a:sym typeface="Wingdings" pitchFamily="2" charset="2"/>
              </a:rPr>
              <a:t>CPU</a:t>
            </a:r>
          </a:p>
          <a:p>
            <a:pPr lvl="1">
              <a:lnSpc>
                <a:spcPct val="120000"/>
              </a:lnSpc>
            </a:pPr>
            <a:r>
              <a:rPr lang="zh-CN" altLang="en-US" dirty="0" smtClean="0">
                <a:latin typeface="微软雅黑" pitchFamily="34" charset="-122"/>
                <a:ea typeface="微软雅黑" pitchFamily="34" charset="-122"/>
                <a:sym typeface="Wingdings" pitchFamily="2" charset="2"/>
              </a:rPr>
              <a:t>虚拟内存</a:t>
            </a:r>
            <a:endParaRPr lang="en-US" altLang="zh-CN" dirty="0" smtClean="0">
              <a:latin typeface="微软雅黑" pitchFamily="34" charset="-122"/>
              <a:ea typeface="微软雅黑" pitchFamily="34" charset="-122"/>
              <a:sym typeface="Wingdings" pitchFamily="2" charset="2"/>
            </a:endParaRPr>
          </a:p>
          <a:p>
            <a:pPr lvl="1">
              <a:lnSpc>
                <a:spcPct val="120000"/>
              </a:lnSpc>
            </a:pPr>
            <a:r>
              <a:rPr lang="zh-CN" altLang="en-US" dirty="0" smtClean="0">
                <a:latin typeface="微软雅黑" pitchFamily="34" charset="-122"/>
                <a:ea typeface="微软雅黑" pitchFamily="34" charset="-122"/>
                <a:sym typeface="Wingdings" pitchFamily="2" charset="2"/>
              </a:rPr>
              <a:t>虚拟</a:t>
            </a:r>
            <a:r>
              <a:rPr lang="en-US" altLang="zh-CN" dirty="0" smtClean="0">
                <a:latin typeface="微软雅黑" pitchFamily="34" charset="-122"/>
                <a:ea typeface="微软雅黑" pitchFamily="34" charset="-122"/>
                <a:sym typeface="Wingdings" pitchFamily="2" charset="2"/>
              </a:rPr>
              <a:t>I/O</a:t>
            </a:r>
          </a:p>
          <a:p>
            <a:pPr lvl="1">
              <a:lnSpc>
                <a:spcPct val="120000"/>
              </a:lnSpc>
            </a:pPr>
            <a:r>
              <a:rPr lang="zh-CN" altLang="en-US" dirty="0" smtClean="0">
                <a:latin typeface="微软雅黑" pitchFamily="34" charset="-122"/>
                <a:ea typeface="微软雅黑" pitchFamily="34" charset="-122"/>
                <a:sym typeface="Wingdings" pitchFamily="2" charset="2"/>
              </a:rPr>
              <a:t>独立软件</a:t>
            </a:r>
            <a:endParaRPr lang="en-US" altLang="zh-CN" dirty="0" smtClean="0">
              <a:latin typeface="微软雅黑" pitchFamily="34" charset="-122"/>
              <a:ea typeface="微软雅黑" pitchFamily="34" charset="-122"/>
              <a:sym typeface="Wingdings" pitchFamily="2" charset="2"/>
            </a:endParaRPr>
          </a:p>
          <a:p>
            <a:pPr lvl="1">
              <a:lnSpc>
                <a:spcPct val="120000"/>
              </a:lnSpc>
            </a:pPr>
            <a:r>
              <a:rPr lang="zh-CN" altLang="en-US" dirty="0" smtClean="0">
                <a:latin typeface="微软雅黑" pitchFamily="34" charset="-122"/>
                <a:ea typeface="微软雅黑" pitchFamily="34" charset="-122"/>
                <a:sym typeface="Wingdings" pitchFamily="2" charset="2"/>
              </a:rPr>
              <a:t>数据隔离</a:t>
            </a:r>
            <a:endParaRPr lang="en-US" altLang="zh-CN" dirty="0" smtClean="0">
              <a:latin typeface="微软雅黑" pitchFamily="34" charset="-122"/>
              <a:ea typeface="微软雅黑" pitchFamily="34" charset="-122"/>
              <a:sym typeface="Wingdings" pitchFamily="2" charset="2"/>
            </a:endParaRPr>
          </a:p>
        </p:txBody>
      </p:sp>
      <p:pic>
        <p:nvPicPr>
          <p:cNvPr id="717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814" y="2132856"/>
            <a:ext cx="4827682" cy="454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13" descr="http://www.techwarelabs.com/articles/editorials/virtual_double/images/virtu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861048"/>
            <a:ext cx="27146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服务器虚拟化</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7453915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2" name="TextBox 141"/>
          <p:cNvSpPr txBox="1">
            <a:spLocks noChangeArrowheads="1"/>
          </p:cNvSpPr>
          <p:nvPr/>
        </p:nvSpPr>
        <p:spPr bwMode="auto">
          <a:xfrm>
            <a:off x="152400" y="4927600"/>
            <a:ext cx="8763000" cy="1016000"/>
          </a:xfrm>
          <a:prstGeom prst="rect">
            <a:avLst/>
          </a:prstGeom>
          <a:noFill/>
          <a:ln w="9525">
            <a:solidFill>
              <a:srgbClr val="0066FF"/>
            </a:solidFill>
            <a:prstDash val="lgDash"/>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2000" b="1">
                <a:solidFill>
                  <a:schemeClr val="bg1"/>
                </a:solidFill>
                <a:latin typeface="黑体" pitchFamily="49" charset="-122"/>
                <a:ea typeface="黑体" pitchFamily="49" charset="-122"/>
              </a:rPr>
              <a:t>    </a:t>
            </a:r>
            <a:r>
              <a:rPr lang="zh-CN" altLang="en-US" sz="2000">
                <a:solidFill>
                  <a:schemeClr val="bg1"/>
                </a:solidFill>
                <a:latin typeface="黑体" pitchFamily="49" charset="-122"/>
                <a:ea typeface="黑体" pitchFamily="49" charset="-122"/>
              </a:rPr>
              <a:t>云计算（</a:t>
            </a:r>
            <a:r>
              <a:rPr lang="en-US" altLang="zh-CN" sz="2000">
                <a:solidFill>
                  <a:schemeClr val="bg1"/>
                </a:solidFill>
                <a:latin typeface="黑体" pitchFamily="49" charset="-122"/>
                <a:ea typeface="黑体" pitchFamily="49" charset="-122"/>
              </a:rPr>
              <a:t>Cloud Computing</a:t>
            </a:r>
            <a:r>
              <a:rPr lang="zh-CN" altLang="en-US" sz="2000">
                <a:solidFill>
                  <a:schemeClr val="bg1"/>
                </a:solidFill>
                <a:latin typeface="黑体" pitchFamily="49" charset="-122"/>
                <a:ea typeface="黑体" pitchFamily="49" charset="-122"/>
              </a:rPr>
              <a:t>）</a:t>
            </a:r>
            <a:r>
              <a:rPr lang="en-US" altLang="zh-CN" sz="2000">
                <a:solidFill>
                  <a:schemeClr val="bg1"/>
                </a:solidFill>
                <a:latin typeface="黑体" pitchFamily="49" charset="-122"/>
                <a:ea typeface="黑体" pitchFamily="49" charset="-122"/>
              </a:rPr>
              <a:t>,2007</a:t>
            </a:r>
            <a:r>
              <a:rPr lang="zh-CN" altLang="en-US" sz="2000">
                <a:solidFill>
                  <a:schemeClr val="bg1"/>
                </a:solidFill>
                <a:latin typeface="黑体" pitchFamily="49" charset="-122"/>
                <a:ea typeface="黑体" pitchFamily="49" charset="-122"/>
              </a:rPr>
              <a:t>年第</a:t>
            </a:r>
            <a:r>
              <a:rPr lang="en-US" altLang="zh-CN" sz="2000">
                <a:solidFill>
                  <a:schemeClr val="bg1"/>
                </a:solidFill>
                <a:latin typeface="黑体" pitchFamily="49" charset="-122"/>
                <a:ea typeface="黑体" pitchFamily="49" charset="-122"/>
              </a:rPr>
              <a:t>3</a:t>
            </a:r>
            <a:r>
              <a:rPr lang="zh-CN" altLang="en-US" sz="2000">
                <a:solidFill>
                  <a:schemeClr val="bg1"/>
                </a:solidFill>
                <a:latin typeface="黑体" pitchFamily="49" charset="-122"/>
                <a:ea typeface="黑体" pitchFamily="49" charset="-122"/>
              </a:rPr>
              <a:t>季度才诞生的新名词，仅过了半年多，其受到关注程度就超过网格计算（</a:t>
            </a:r>
            <a:r>
              <a:rPr lang="en-US" altLang="zh-CN" sz="2000">
                <a:solidFill>
                  <a:schemeClr val="bg1"/>
                </a:solidFill>
                <a:latin typeface="黑体" pitchFamily="49" charset="-122"/>
                <a:ea typeface="黑体" pitchFamily="49" charset="-122"/>
              </a:rPr>
              <a:t>Grid Computing</a:t>
            </a:r>
            <a:r>
              <a:rPr lang="zh-CN" altLang="en-US" sz="2000">
                <a:solidFill>
                  <a:schemeClr val="bg1"/>
                </a:solidFill>
                <a:latin typeface="黑体" pitchFamily="49" charset="-122"/>
                <a:ea typeface="黑体" pitchFamily="49" charset="-122"/>
              </a:rPr>
              <a:t>），而且关注度至今一直居高不下</a:t>
            </a:r>
            <a:r>
              <a:rPr lang="zh-CN" altLang="en-US" sz="2000" b="1">
                <a:solidFill>
                  <a:schemeClr val="bg1"/>
                </a:solidFill>
                <a:latin typeface="黑体" pitchFamily="49" charset="-122"/>
                <a:ea typeface="黑体" pitchFamily="49" charset="-122"/>
              </a:rPr>
              <a:t> </a:t>
            </a:r>
          </a:p>
        </p:txBody>
      </p:sp>
      <p:pic>
        <p:nvPicPr>
          <p:cNvPr id="2459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4294967295"/>
          </p:nvPr>
        </p:nvSpPr>
        <p:spPr>
          <a:xfrm>
            <a:off x="395536" y="1333212"/>
            <a:ext cx="8382000" cy="4832092"/>
          </a:xfrm>
        </p:spPr>
        <p:txBody>
          <a:bodyPr/>
          <a:lstStyle/>
          <a:p>
            <a:pPr>
              <a:lnSpc>
                <a:spcPct val="120000"/>
              </a:lnSpc>
            </a:pPr>
            <a:r>
              <a:rPr lang="zh-CN" altLang="en-US" sz="2600" dirty="0" smtClean="0">
                <a:latin typeface="微软雅黑" pitchFamily="34" charset="-122"/>
                <a:ea typeface="微软雅黑" pitchFamily="34" charset="-122"/>
              </a:rPr>
              <a:t>虚拟机（</a:t>
            </a:r>
            <a:r>
              <a:rPr lang="en-US" altLang="zh-CN" sz="2600" dirty="0" smtClean="0">
                <a:latin typeface="微软雅黑" pitchFamily="34" charset="-122"/>
                <a:ea typeface="微软雅黑" pitchFamily="34" charset="-122"/>
              </a:rPr>
              <a:t>VM</a:t>
            </a:r>
            <a:r>
              <a:rPr lang="zh-CN" altLang="en-US" sz="2600" dirty="0" smtClean="0">
                <a:latin typeface="微软雅黑" pitchFamily="34" charset="-122"/>
                <a:ea typeface="微软雅黑" pitchFamily="34" charset="-122"/>
              </a:rPr>
              <a:t>）是物理机的一种高效隔离的复制</a:t>
            </a:r>
            <a:endParaRPr lang="en-US" altLang="zh-CN" sz="2600" dirty="0" smtClean="0">
              <a:latin typeface="微软雅黑" pitchFamily="34" charset="-122"/>
              <a:ea typeface="微软雅黑" pitchFamily="34" charset="-122"/>
            </a:endParaRPr>
          </a:p>
          <a:p>
            <a:pPr>
              <a:lnSpc>
                <a:spcPct val="120000"/>
              </a:lnSpc>
            </a:pPr>
            <a:r>
              <a:rPr lang="zh-CN" altLang="en-US" sz="2600" dirty="0" smtClean="0">
                <a:latin typeface="微软雅黑" pitchFamily="34" charset="-122"/>
                <a:ea typeface="微软雅黑" pitchFamily="34" charset="-122"/>
              </a:rPr>
              <a:t>虚拟机应具有的三大特征：</a:t>
            </a:r>
            <a:endParaRPr lang="en-US" altLang="zh-CN" sz="2600" dirty="0" smtClean="0">
              <a:latin typeface="微软雅黑" pitchFamily="34" charset="-122"/>
              <a:ea typeface="微软雅黑" pitchFamily="34" charset="-122"/>
            </a:endParaRPr>
          </a:p>
          <a:p>
            <a:pPr lvl="1">
              <a:lnSpc>
                <a:spcPct val="120000"/>
              </a:lnSpc>
            </a:pPr>
            <a:r>
              <a:rPr lang="zh-CN" altLang="en-US" sz="2200" b="1" dirty="0" smtClean="0">
                <a:latin typeface="微软雅黑" pitchFamily="34" charset="-122"/>
                <a:ea typeface="微软雅黑" pitchFamily="34" charset="-122"/>
              </a:rPr>
              <a:t>一致性</a:t>
            </a:r>
            <a:endParaRPr lang="en-US" altLang="zh-CN" sz="2200" dirty="0" smtClean="0">
              <a:latin typeface="微软雅黑" pitchFamily="34" charset="-122"/>
              <a:ea typeface="微软雅黑" pitchFamily="34" charset="-122"/>
            </a:endParaRPr>
          </a:p>
          <a:p>
            <a:pPr lvl="2">
              <a:lnSpc>
                <a:spcPct val="120000"/>
              </a:lnSpc>
            </a:pPr>
            <a:r>
              <a:rPr lang="zh-CN" altLang="en-US" sz="1900" dirty="0" smtClean="0">
                <a:latin typeface="微软雅黑" pitchFamily="34" charset="-122"/>
                <a:ea typeface="微软雅黑" pitchFamily="34" charset="-122"/>
              </a:rPr>
              <a:t> 一个运行于虚拟机上的程序其行为应与直接运行于物理机上的同程序的行为基本一致，只允许有细微的差异，比如在系统时间方面。</a:t>
            </a:r>
          </a:p>
          <a:p>
            <a:pPr lvl="1">
              <a:lnSpc>
                <a:spcPct val="120000"/>
              </a:lnSpc>
            </a:pPr>
            <a:r>
              <a:rPr lang="zh-CN" altLang="en-US" sz="2200" b="1" dirty="0" smtClean="0">
                <a:latin typeface="微软雅黑" pitchFamily="34" charset="-122"/>
                <a:ea typeface="微软雅黑" pitchFamily="34" charset="-122"/>
              </a:rPr>
              <a:t>可控性</a:t>
            </a:r>
            <a:endParaRPr lang="en-US" altLang="zh-CN" sz="2200" dirty="0" smtClean="0">
              <a:latin typeface="微软雅黑" pitchFamily="34" charset="-122"/>
              <a:ea typeface="微软雅黑" pitchFamily="34" charset="-122"/>
            </a:endParaRPr>
          </a:p>
          <a:p>
            <a:pPr lvl="2">
              <a:lnSpc>
                <a:spcPct val="120000"/>
              </a:lnSpc>
            </a:pPr>
            <a:r>
              <a:rPr lang="en-US" altLang="zh-CN" sz="1900" dirty="0" smtClean="0">
                <a:latin typeface="微软雅黑" pitchFamily="34" charset="-122"/>
                <a:ea typeface="微软雅黑" pitchFamily="34" charset="-122"/>
              </a:rPr>
              <a:t>VMM</a:t>
            </a:r>
            <a:r>
              <a:rPr lang="zh-CN" altLang="en-US" sz="1900" dirty="0" smtClean="0">
                <a:latin typeface="微软雅黑" pitchFamily="34" charset="-122"/>
                <a:ea typeface="微软雅黑" pitchFamily="34" charset="-122"/>
              </a:rPr>
              <a:t>（虚拟化管理器）对系统资源有完全的控制能力和管理权限，包括资源的分配，监控和回收。</a:t>
            </a:r>
          </a:p>
          <a:p>
            <a:pPr lvl="1">
              <a:lnSpc>
                <a:spcPct val="120000"/>
              </a:lnSpc>
            </a:pPr>
            <a:r>
              <a:rPr lang="zh-CN" altLang="en-US" sz="2200" b="1" dirty="0" smtClean="0">
                <a:latin typeface="微软雅黑" pitchFamily="34" charset="-122"/>
                <a:ea typeface="微软雅黑" pitchFamily="34" charset="-122"/>
              </a:rPr>
              <a:t>高效性</a:t>
            </a:r>
            <a:endParaRPr lang="en-US" altLang="zh-CN" sz="2200" dirty="0" smtClean="0">
              <a:latin typeface="微软雅黑" pitchFamily="34" charset="-122"/>
              <a:ea typeface="微软雅黑" pitchFamily="34" charset="-122"/>
            </a:endParaRPr>
          </a:p>
          <a:p>
            <a:pPr lvl="2">
              <a:lnSpc>
                <a:spcPct val="120000"/>
              </a:lnSpc>
            </a:pPr>
            <a:r>
              <a:rPr lang="zh-CN" altLang="en-US" sz="1900" dirty="0" smtClean="0">
                <a:latin typeface="微软雅黑" pitchFamily="34" charset="-122"/>
                <a:ea typeface="微软雅黑" pitchFamily="34" charset="-122"/>
              </a:rPr>
              <a:t>绝大多数的客户机指令应该由硬件直接执行而无需</a:t>
            </a:r>
            <a:r>
              <a:rPr lang="en-US" altLang="zh-CN" sz="1900" dirty="0" smtClean="0">
                <a:latin typeface="微软雅黑" pitchFamily="34" charset="-122"/>
                <a:ea typeface="微软雅黑" pitchFamily="34" charset="-122"/>
              </a:rPr>
              <a:t>VMM</a:t>
            </a:r>
            <a:r>
              <a:rPr lang="zh-CN" altLang="en-US" sz="1900" dirty="0" smtClean="0">
                <a:latin typeface="微软雅黑" pitchFamily="34" charset="-122"/>
                <a:ea typeface="微软雅黑" pitchFamily="34" charset="-122"/>
              </a:rPr>
              <a:t>的参与。</a:t>
            </a:r>
          </a:p>
          <a:p>
            <a:endParaRPr lang="zh-CN" altLang="en-US" sz="2600" dirty="0" smtClean="0"/>
          </a:p>
        </p:txBody>
      </p:sp>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虚拟机的特征</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8626410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server virt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240" y="1412776"/>
            <a:ext cx="5945088" cy="250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7" descr="http://www.vmware.com/files_inline/images/esxi_hosted_baremet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 y="3772533"/>
            <a:ext cx="7490792" cy="292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虚拟机架构</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0655268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4294967295"/>
          </p:nvPr>
        </p:nvSpPr>
        <p:spPr>
          <a:xfrm>
            <a:off x="222448" y="1268760"/>
            <a:ext cx="8382000" cy="707886"/>
          </a:xfrm>
        </p:spPr>
        <p:txBody>
          <a:bodyPr/>
          <a:lstStyle/>
          <a:p>
            <a:r>
              <a:rPr lang="en-US" altLang="zh-CN" dirty="0"/>
              <a:t>Host OS + VMM + Guest OS</a:t>
            </a:r>
          </a:p>
          <a:p>
            <a:pPr>
              <a:buFont typeface="Wingdings" pitchFamily="2" charset="2"/>
              <a:buNone/>
            </a:pPr>
            <a:r>
              <a:rPr lang="en-US" altLang="zh-CN" dirty="0" smtClean="0"/>
              <a:t>  </a:t>
            </a:r>
            <a:endParaRPr lang="zh-CN" altLang="en-US" dirty="0" smtClean="0"/>
          </a:p>
        </p:txBody>
      </p:sp>
      <p:pic>
        <p:nvPicPr>
          <p:cNvPr id="102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504" y="1772816"/>
            <a:ext cx="4191000" cy="49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rved Right Arrow 8"/>
          <p:cNvSpPr/>
          <p:nvPr/>
        </p:nvSpPr>
        <p:spPr>
          <a:xfrm>
            <a:off x="2469704" y="2612603"/>
            <a:ext cx="1066800" cy="3200400"/>
          </a:xfrm>
          <a:prstGeom prst="curvedRightArrow">
            <a:avLst/>
          </a:prstGeom>
        </p:spPr>
        <p:style>
          <a:lnRef idx="2">
            <a:schemeClr val="accent1"/>
          </a:lnRef>
          <a:fillRef idx="1">
            <a:schemeClr val="lt1"/>
          </a:fillRef>
          <a:effectRef idx="0">
            <a:schemeClr val="accent1"/>
          </a:effectRef>
          <a:fontRef idx="minor">
            <a:schemeClr val="dk1"/>
          </a:fontRef>
        </p:style>
        <p:txBody>
          <a:bodyPr anchor="ctr">
            <a:spAutoFit/>
          </a:bodyPr>
          <a:lstStyle/>
          <a:p>
            <a:pPr algn="ctr">
              <a:defRPr/>
            </a:pPr>
            <a:endParaRPr lang="zh-CN" altLang="en-US">
              <a:solidFill>
                <a:schemeClr val="tx1"/>
              </a:solidFill>
            </a:endParaRPr>
          </a:p>
        </p:txBody>
      </p:sp>
      <p:sp>
        <p:nvSpPr>
          <p:cNvPr id="8" name="TextBox 7"/>
          <p:cNvSpPr txBox="1">
            <a:spLocks noChangeArrowheads="1"/>
          </p:cNvSpPr>
          <p:nvPr/>
        </p:nvSpPr>
        <p:spPr bwMode="auto">
          <a:xfrm>
            <a:off x="1835696" y="3206586"/>
            <a:ext cx="13716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charset="0"/>
                <a:ea typeface="SimSun" pitchFamily="2" charset="-122"/>
              </a:defRPr>
            </a:lvl1pPr>
            <a:lvl2pPr marL="742950" indent="-285750" eaLnBrk="0" hangingPunct="0">
              <a:defRPr>
                <a:solidFill>
                  <a:schemeClr val="bg1"/>
                </a:solidFill>
                <a:latin typeface="Arial" charset="0"/>
                <a:ea typeface="SimSun" pitchFamily="2" charset="-122"/>
              </a:defRPr>
            </a:lvl2pPr>
            <a:lvl3pPr marL="1143000" indent="-228600" eaLnBrk="0" hangingPunct="0">
              <a:defRPr>
                <a:solidFill>
                  <a:schemeClr val="bg1"/>
                </a:solidFill>
                <a:latin typeface="Arial" charset="0"/>
                <a:ea typeface="SimSun" pitchFamily="2" charset="-122"/>
              </a:defRPr>
            </a:lvl3pPr>
            <a:lvl4pPr marL="1600200" indent="-228600" eaLnBrk="0" hangingPunct="0">
              <a:defRPr>
                <a:solidFill>
                  <a:schemeClr val="bg1"/>
                </a:solidFill>
                <a:latin typeface="Arial" charset="0"/>
                <a:ea typeface="SimSun" pitchFamily="2" charset="-122"/>
              </a:defRPr>
            </a:lvl4pPr>
            <a:lvl5pPr marL="2057400" indent="-228600" eaLnBrk="0" hangingPunct="0">
              <a:defRPr>
                <a:solidFill>
                  <a:schemeClr val="bg1"/>
                </a:solidFill>
                <a:latin typeface="Arial" charset="0"/>
                <a:ea typeface="SimSun" pitchFamily="2" charset="-122"/>
              </a:defRPr>
            </a:lvl5pPr>
            <a:lvl6pPr marL="25146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SimSun" pitchFamily="2" charset="-122"/>
              </a:defRPr>
            </a:lvl6pPr>
            <a:lvl7pPr marL="29718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SimSun" pitchFamily="2" charset="-122"/>
              </a:defRPr>
            </a:lvl7pPr>
            <a:lvl8pPr marL="34290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SimSun" pitchFamily="2" charset="-122"/>
              </a:defRPr>
            </a:lvl8pPr>
            <a:lvl9pPr marL="38862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SimSun" pitchFamily="2" charset="-122"/>
              </a:defRPr>
            </a:lvl9pPr>
          </a:lstStyle>
          <a:p>
            <a:pPr eaLnBrk="1" hangingPunct="1"/>
            <a:r>
              <a:rPr lang="zh-CN" altLang="en-US" sz="4400" dirty="0" smtClean="0">
                <a:solidFill>
                  <a:srgbClr val="050EBB"/>
                </a:solidFill>
                <a:latin typeface="微软雅黑" pitchFamily="34" charset="-122"/>
                <a:ea typeface="微软雅黑" pitchFamily="34" charset="-122"/>
              </a:rPr>
              <a:t>寄居关</a:t>
            </a:r>
            <a:r>
              <a:rPr lang="zh-CN" altLang="en-US" sz="4400" dirty="0">
                <a:solidFill>
                  <a:srgbClr val="050EBB"/>
                </a:solidFill>
                <a:latin typeface="微软雅黑" pitchFamily="34" charset="-122"/>
                <a:ea typeface="微软雅黑" pitchFamily="34" charset="-122"/>
              </a:rPr>
              <a:t>系</a:t>
            </a:r>
          </a:p>
        </p:txBody>
      </p:sp>
      <p:pic>
        <p:nvPicPr>
          <p:cNvPr id="10247" name="Picture 5" descr="http://ts2.cn.mm.bing.net/images/thumbnail.aspx?q=5009461395062913&amp;id=63f0b8911812f5c8dff358921119eefc&amp;url=http%3a%2f%2f3.bp.blogspot.com%2f_W2hHthyTiyA%2fTBsWuOS9JTI%2fAAAAAAAAAeo%2f5Jj73G1HqkE%2fs320%2foracle-virtual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860503"/>
            <a:ext cx="16383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虚拟机架构 </a:t>
            </a:r>
            <a:r>
              <a:rPr lang="en-US" altLang="zh-CN" sz="3200" dirty="0" smtClean="0">
                <a:ln>
                  <a:noFill/>
                </a:ln>
                <a:latin typeface="微软雅黑" pitchFamily="34" charset="-122"/>
                <a:ea typeface="微软雅黑" pitchFamily="34" charset="-122"/>
              </a:rPr>
              <a:t>– </a:t>
            </a:r>
            <a:r>
              <a:rPr lang="zh-CN" altLang="en-US" sz="3200" dirty="0" smtClean="0">
                <a:ln>
                  <a:noFill/>
                </a:ln>
                <a:latin typeface="微软雅黑" pitchFamily="34" charset="-122"/>
                <a:ea typeface="微软雅黑" pitchFamily="34" charset="-122"/>
              </a:rPr>
              <a:t>寄</a:t>
            </a:r>
            <a:r>
              <a:rPr lang="zh-CN" altLang="en-US" sz="3200" dirty="0">
                <a:ln>
                  <a:noFill/>
                </a:ln>
                <a:latin typeface="微软雅黑" pitchFamily="34" charset="-122"/>
                <a:ea typeface="微软雅黑" pitchFamily="34" charset="-122"/>
              </a:rPr>
              <a:t>居</a:t>
            </a:r>
            <a:r>
              <a:rPr lang="zh-CN" altLang="en-US" sz="3200" dirty="0" smtClean="0">
                <a:ln>
                  <a:noFill/>
                </a:ln>
                <a:latin typeface="微软雅黑" pitchFamily="34" charset="-122"/>
                <a:ea typeface="微软雅黑" pitchFamily="34" charset="-122"/>
              </a:rPr>
              <a:t>架构（</a:t>
            </a:r>
            <a:r>
              <a:rPr lang="en-US" altLang="zh-CN" sz="3200" dirty="0" smtClean="0">
                <a:ln>
                  <a:noFill/>
                </a:ln>
                <a:latin typeface="微软雅黑" pitchFamily="34" charset="-122"/>
                <a:ea typeface="微软雅黑" pitchFamily="34" charset="-122"/>
              </a:rPr>
              <a:t>Hosted</a:t>
            </a:r>
            <a:r>
              <a:rPr lang="zh-CN" altLang="en-US"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19662801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4294967295"/>
          </p:nvPr>
        </p:nvSpPr>
        <p:spPr>
          <a:xfrm>
            <a:off x="222448" y="1268760"/>
            <a:ext cx="8382000" cy="1677988"/>
          </a:xfrm>
        </p:spPr>
        <p:txBody>
          <a:bodyPr/>
          <a:lstStyle/>
          <a:p>
            <a:r>
              <a:rPr lang="en-US" altLang="zh-CN" dirty="0" smtClean="0"/>
              <a:t>VMM + OS</a:t>
            </a:r>
            <a:endParaRPr lang="zh-CN" altLang="en-US" dirty="0" smtClean="0"/>
          </a:p>
        </p:txBody>
      </p:sp>
      <p:pic>
        <p:nvPicPr>
          <p:cNvPr id="1126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09800"/>
            <a:ext cx="34353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http://www.chou-it.com/images/xen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86000"/>
            <a:ext cx="439896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5" descr="K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791200"/>
            <a:ext cx="1752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7" descr="Xe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5715000"/>
            <a:ext cx="14192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9" descr="http://ts4.cn.mm.bing.net/images/thumbnail.aspx?q=4677834100375983&amp;id=e45f2f6e1c7c420b3039221e44546bba&amp;url=http%3a%2f%2fimg534.imageshack.us%2fimg534%2f2849%2f49739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5410200"/>
            <a:ext cx="1457325"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虚拟机架构 </a:t>
            </a:r>
            <a:r>
              <a:rPr lang="en-US" altLang="zh-CN" sz="3200" dirty="0" smtClean="0">
                <a:ln>
                  <a:noFill/>
                </a:ln>
                <a:latin typeface="微软雅黑" pitchFamily="34" charset="-122"/>
                <a:ea typeface="微软雅黑" pitchFamily="34" charset="-122"/>
              </a:rPr>
              <a:t>– </a:t>
            </a:r>
            <a:r>
              <a:rPr lang="zh-CN" altLang="en-US" sz="3200" dirty="0" smtClean="0">
                <a:ln>
                  <a:noFill/>
                </a:ln>
                <a:latin typeface="微软雅黑" pitchFamily="34" charset="-122"/>
                <a:ea typeface="微软雅黑" pitchFamily="34" charset="-122"/>
              </a:rPr>
              <a:t>裸</a:t>
            </a:r>
            <a:r>
              <a:rPr lang="zh-CN" altLang="en-US" sz="3200" dirty="0">
                <a:ln>
                  <a:noFill/>
                </a:ln>
                <a:latin typeface="微软雅黑" pitchFamily="34" charset="-122"/>
                <a:ea typeface="微软雅黑" pitchFamily="34" charset="-122"/>
              </a:rPr>
              <a:t>金属架构（</a:t>
            </a:r>
            <a:r>
              <a:rPr lang="en-US" altLang="zh-CN" sz="3200" dirty="0">
                <a:ln>
                  <a:noFill/>
                </a:ln>
                <a:latin typeface="微软雅黑" pitchFamily="34" charset="-122"/>
                <a:ea typeface="微软雅黑" pitchFamily="34" charset="-122"/>
              </a:rPr>
              <a:t>Bare-metal</a:t>
            </a:r>
            <a:r>
              <a:rPr lang="zh-CN" altLang="en-US" sz="3200" dirty="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49119721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linds(horizontal)">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4294967295"/>
          </p:nvPr>
        </p:nvSpPr>
        <p:spPr>
          <a:xfrm>
            <a:off x="455240" y="1295400"/>
            <a:ext cx="8077200" cy="2937727"/>
          </a:xfrm>
        </p:spPr>
        <p:txBody>
          <a:bodyPr/>
          <a:lstStyle/>
          <a:p>
            <a:pPr>
              <a:lnSpc>
                <a:spcPct val="150000"/>
              </a:lnSpc>
            </a:pPr>
            <a:r>
              <a:rPr lang="zh-CN" altLang="fr-FR" dirty="0" smtClean="0">
                <a:latin typeface="微软雅黑" pitchFamily="34" charset="-122"/>
                <a:ea typeface="微软雅黑" pitchFamily="34" charset="-122"/>
              </a:rPr>
              <a:t>硬件仿真（</a:t>
            </a:r>
            <a:r>
              <a:rPr lang="fr-FR" altLang="zh-CN" dirty="0" smtClean="0">
                <a:latin typeface="微软雅黑" pitchFamily="34" charset="-122"/>
                <a:ea typeface="微软雅黑" pitchFamily="34" charset="-122"/>
              </a:rPr>
              <a:t>Emulation</a:t>
            </a:r>
            <a:r>
              <a:rPr lang="zh-CN" altLang="fr-FR"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全虚拟化（</a:t>
            </a:r>
            <a:r>
              <a:rPr lang="en-US" altLang="zh-CN" dirty="0" smtClean="0">
                <a:latin typeface="微软雅黑" pitchFamily="34" charset="-122"/>
                <a:ea typeface="微软雅黑" pitchFamily="34" charset="-122"/>
              </a:rPr>
              <a:t>Full Virtualization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半虚拟化（</a:t>
            </a:r>
            <a:r>
              <a:rPr lang="en-US" altLang="zh-CN" dirty="0" smtClean="0">
                <a:latin typeface="微软雅黑" pitchFamily="34" charset="-122"/>
                <a:ea typeface="微软雅黑" pitchFamily="34" charset="-122"/>
              </a:rPr>
              <a:t>Para Virtualization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硬件辅助虚拟化（</a:t>
            </a:r>
            <a:r>
              <a:rPr lang="en-US" altLang="zh-CN" dirty="0" smtClean="0">
                <a:latin typeface="微软雅黑" pitchFamily="34" charset="-122"/>
                <a:ea typeface="微软雅黑" pitchFamily="34" charset="-122"/>
              </a:rPr>
              <a:t>Hardware Assisted Virtualization</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操作系统级虚拟化（</a:t>
            </a:r>
            <a:r>
              <a:rPr lang="en-US" altLang="zh-CN" dirty="0" smtClean="0">
                <a:latin typeface="微软雅黑" pitchFamily="34" charset="-122"/>
                <a:ea typeface="微软雅黑" pitchFamily="34" charset="-122"/>
              </a:rPr>
              <a:t>OS Level Virtualization</a:t>
            </a:r>
            <a:r>
              <a:rPr lang="zh-CN" altLang="en-US" dirty="0" smtClean="0">
                <a:latin typeface="微软雅黑" pitchFamily="34" charset="-122"/>
                <a:ea typeface="微软雅黑" pitchFamily="34" charset="-122"/>
              </a:rPr>
              <a:t>）</a:t>
            </a:r>
          </a:p>
        </p:txBody>
      </p:sp>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latin typeface="微软雅黑" pitchFamily="34" charset="-122"/>
                <a:ea typeface="微软雅黑" pitchFamily="34" charset="-122"/>
              </a:rPr>
              <a:t>系统</a:t>
            </a:r>
            <a:r>
              <a:rPr lang="zh-CN" altLang="en-US" sz="3200" dirty="0" smtClean="0">
                <a:ln>
                  <a:noFill/>
                </a:ln>
                <a:latin typeface="微软雅黑" pitchFamily="34" charset="-122"/>
                <a:ea typeface="微软雅黑" pitchFamily="34" charset="-122"/>
              </a:rPr>
              <a:t>虚拟化技术</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167220883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p:cNvSpPr>
            <a:spLocks noGrp="1"/>
          </p:cNvSpPr>
          <p:nvPr>
            <p:ph idx="4294967295"/>
          </p:nvPr>
        </p:nvSpPr>
        <p:spPr>
          <a:xfrm>
            <a:off x="510480" y="1268760"/>
            <a:ext cx="8382000" cy="2708434"/>
          </a:xfrm>
        </p:spPr>
        <p:txBody>
          <a:bodyPr/>
          <a:lstStyle/>
          <a:p>
            <a:pPr>
              <a:lnSpc>
                <a:spcPct val="120000"/>
              </a:lnSpc>
            </a:pPr>
            <a:r>
              <a:rPr lang="zh-CN" altLang="en-US" dirty="0" smtClean="0">
                <a:latin typeface="微软雅黑" pitchFamily="34" charset="-122"/>
                <a:ea typeface="微软雅黑" pitchFamily="34" charset="-122"/>
              </a:rPr>
              <a:t>寄居架构</a:t>
            </a:r>
            <a:endParaRPr lang="en-US" altLang="zh-CN" dirty="0" smtClean="0">
              <a:latin typeface="微软雅黑" pitchFamily="34" charset="-122"/>
              <a:ea typeface="微软雅黑" pitchFamily="34" charset="-122"/>
            </a:endParaRPr>
          </a:p>
          <a:p>
            <a:pPr>
              <a:lnSpc>
                <a:spcPct val="120000"/>
              </a:lnSpc>
            </a:pPr>
            <a:r>
              <a:rPr lang="en-US" altLang="zh-CN" dirty="0" smtClean="0">
                <a:latin typeface="微软雅黑" pitchFamily="34" charset="-122"/>
                <a:ea typeface="微软雅黑" pitchFamily="34" charset="-122"/>
              </a:rPr>
              <a:t>Host OS </a:t>
            </a:r>
            <a:r>
              <a:rPr lang="en-US" altLang="zh-CN" dirty="0" smtClean="0">
                <a:latin typeface="微软雅黑" pitchFamily="34" charset="-122"/>
                <a:ea typeface="微软雅黑" pitchFamily="34" charset="-122"/>
                <a:sym typeface="Wingdings" pitchFamily="2" charset="2"/>
              </a:rPr>
              <a:t> VMM (Emulator)  Guest OS</a:t>
            </a:r>
            <a:endParaRPr lang="en-US" altLang="zh-CN" dirty="0" smtClean="0">
              <a:latin typeface="微软雅黑" pitchFamily="34" charset="-122"/>
              <a:ea typeface="微软雅黑" pitchFamily="34" charset="-122"/>
            </a:endParaRPr>
          </a:p>
          <a:p>
            <a:pPr>
              <a:lnSpc>
                <a:spcPct val="120000"/>
              </a:lnSpc>
            </a:pPr>
            <a:r>
              <a:rPr lang="zh-CN" altLang="en-US" dirty="0" smtClean="0">
                <a:latin typeface="微软雅黑" pitchFamily="34" charset="-122"/>
                <a:ea typeface="微软雅黑" pitchFamily="34" charset="-122"/>
              </a:rPr>
              <a:t>知名产品</a:t>
            </a:r>
            <a:endParaRPr lang="en-US" altLang="zh-CN" dirty="0" smtClean="0">
              <a:latin typeface="微软雅黑" pitchFamily="34" charset="-122"/>
              <a:ea typeface="微软雅黑" pitchFamily="34" charset="-122"/>
            </a:endParaRPr>
          </a:p>
          <a:p>
            <a:pPr lvl="1">
              <a:lnSpc>
                <a:spcPct val="120000"/>
              </a:lnSpc>
            </a:pPr>
            <a:r>
              <a:rPr lang="en-US" altLang="zh-CN" dirty="0">
                <a:latin typeface="微软雅黑" pitchFamily="34" charset="-122"/>
                <a:ea typeface="微软雅黑" pitchFamily="34" charset="-122"/>
              </a:rPr>
              <a:t>QEMU (free)</a:t>
            </a:r>
          </a:p>
          <a:p>
            <a:pPr lvl="1">
              <a:lnSpc>
                <a:spcPct val="120000"/>
              </a:lnSpc>
            </a:pPr>
            <a:r>
              <a:rPr lang="en-US" altLang="zh-CN" dirty="0" err="1" smtClean="0">
                <a:latin typeface="微软雅黑" pitchFamily="34" charset="-122"/>
                <a:ea typeface="微软雅黑" pitchFamily="34" charset="-122"/>
              </a:rPr>
              <a:t>Bochs</a:t>
            </a:r>
            <a:r>
              <a:rPr lang="en-US" altLang="zh-CN" dirty="0" smtClean="0">
                <a:latin typeface="微软雅黑" pitchFamily="34" charset="-122"/>
                <a:ea typeface="微软雅黑" pitchFamily="34" charset="-122"/>
              </a:rPr>
              <a:t> (open source)</a:t>
            </a:r>
          </a:p>
          <a:p>
            <a:pPr lvl="1">
              <a:lnSpc>
                <a:spcPct val="120000"/>
              </a:lnSpc>
            </a:pPr>
            <a:r>
              <a:rPr lang="en-US" altLang="zh-CN" dirty="0" smtClean="0">
                <a:latin typeface="微软雅黑" pitchFamily="34" charset="-122"/>
                <a:ea typeface="微软雅黑" pitchFamily="34" charset="-122"/>
              </a:rPr>
              <a:t>Virtual PC</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(Microsoft)</a:t>
            </a:r>
            <a:endParaRPr lang="zh-CN" altLang="en-US" dirty="0" smtClean="0">
              <a:latin typeface="微软雅黑" pitchFamily="34" charset="-122"/>
              <a:ea typeface="微软雅黑" pitchFamily="34" charset="-122"/>
            </a:endParaRPr>
          </a:p>
        </p:txBody>
      </p:sp>
      <p:pic>
        <p:nvPicPr>
          <p:cNvPr id="14340" name="Picture 2" descr="virtualization, Emulating Target Environments Different from the Hos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780928"/>
            <a:ext cx="3810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http://www.ibm.com/developerworks/cn/linux/l-linuxvirt/figur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774654"/>
            <a:ext cx="30003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硬件仿真</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60864272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4294967295"/>
          </p:nvPr>
        </p:nvSpPr>
        <p:spPr>
          <a:xfrm>
            <a:off x="510480" y="1277704"/>
            <a:ext cx="8382000" cy="2708434"/>
          </a:xfrm>
        </p:spPr>
        <p:txBody>
          <a:bodyPr/>
          <a:lstStyle/>
          <a:p>
            <a:pPr>
              <a:lnSpc>
                <a:spcPct val="120000"/>
              </a:lnSpc>
            </a:pPr>
            <a:r>
              <a:rPr lang="zh-CN" altLang="en-US" dirty="0" smtClean="0">
                <a:latin typeface="微软雅黑" pitchFamily="34" charset="-122"/>
                <a:ea typeface="微软雅黑" pitchFamily="34" charset="-122"/>
              </a:rPr>
              <a:t>寄居架构和裸金属架构</a:t>
            </a:r>
            <a:endParaRPr lang="en-US" altLang="zh-CN" dirty="0" smtClean="0">
              <a:latin typeface="微软雅黑" pitchFamily="34" charset="-122"/>
              <a:ea typeface="微软雅黑" pitchFamily="34" charset="-122"/>
            </a:endParaRPr>
          </a:p>
          <a:p>
            <a:pPr>
              <a:lnSpc>
                <a:spcPct val="120000"/>
              </a:lnSpc>
            </a:pPr>
            <a:r>
              <a:rPr lang="zh-CN" altLang="en-US" dirty="0">
                <a:latin typeface="微软雅黑" pitchFamily="34" charset="-122"/>
                <a:ea typeface="微软雅黑" pitchFamily="34" charset="-122"/>
              </a:rPr>
              <a:t>最常见、最成熟的虚拟化技术</a:t>
            </a:r>
            <a:endParaRPr lang="en-US" altLang="zh-CN" dirty="0">
              <a:latin typeface="微软雅黑" pitchFamily="34" charset="-122"/>
              <a:ea typeface="微软雅黑" pitchFamily="34" charset="-122"/>
            </a:endParaRPr>
          </a:p>
          <a:p>
            <a:pPr>
              <a:lnSpc>
                <a:spcPct val="120000"/>
              </a:lnSpc>
            </a:pPr>
            <a:r>
              <a:rPr lang="zh-CN" altLang="en-US" dirty="0" smtClean="0">
                <a:latin typeface="微软雅黑" pitchFamily="34" charset="-122"/>
                <a:ea typeface="微软雅黑" pitchFamily="34" charset="-122"/>
              </a:rPr>
              <a:t>知名产品</a:t>
            </a:r>
            <a:endParaRPr lang="en-US" altLang="zh-CN" dirty="0" smtClean="0">
              <a:latin typeface="微软雅黑" pitchFamily="34" charset="-122"/>
              <a:ea typeface="微软雅黑" pitchFamily="34" charset="-122"/>
            </a:endParaRPr>
          </a:p>
          <a:p>
            <a:pPr lvl="1">
              <a:lnSpc>
                <a:spcPct val="120000"/>
              </a:lnSpc>
            </a:pPr>
            <a:r>
              <a:rPr lang="en-US" altLang="zh-CN" dirty="0" smtClean="0">
                <a:latin typeface="微软雅黑" pitchFamily="34" charset="-122"/>
                <a:ea typeface="微软雅黑" pitchFamily="34" charset="-122"/>
              </a:rPr>
              <a:t>Oracle </a:t>
            </a:r>
            <a:r>
              <a:rPr lang="en-US" altLang="zh-CN" dirty="0" err="1" smtClean="0">
                <a:latin typeface="微软雅黑" pitchFamily="34" charset="-122"/>
                <a:ea typeface="微软雅黑" pitchFamily="34" charset="-122"/>
              </a:rPr>
              <a:t>VirtualBox</a:t>
            </a:r>
            <a:endParaRPr lang="en-US" altLang="zh-CN" dirty="0" smtClean="0">
              <a:latin typeface="微软雅黑" pitchFamily="34" charset="-122"/>
              <a:ea typeface="微软雅黑" pitchFamily="34" charset="-122"/>
            </a:endParaRPr>
          </a:p>
          <a:p>
            <a:pPr lvl="1">
              <a:lnSpc>
                <a:spcPct val="120000"/>
              </a:lnSpc>
            </a:pPr>
            <a:r>
              <a:rPr lang="en-US" altLang="zh-CN" dirty="0" err="1" smtClean="0">
                <a:latin typeface="微软雅黑" pitchFamily="34" charset="-122"/>
                <a:ea typeface="微软雅黑" pitchFamily="34" charset="-122"/>
              </a:rPr>
              <a:t>Redhat</a:t>
            </a:r>
            <a:r>
              <a:rPr lang="en-US" altLang="zh-CN" dirty="0" smtClean="0">
                <a:latin typeface="微软雅黑" pitchFamily="34" charset="-122"/>
                <a:ea typeface="微软雅黑" pitchFamily="34" charset="-122"/>
              </a:rPr>
              <a:t> KVM</a:t>
            </a:r>
          </a:p>
          <a:p>
            <a:pPr lvl="1">
              <a:lnSpc>
                <a:spcPct val="120000"/>
              </a:lnSpc>
            </a:pPr>
            <a:r>
              <a:rPr lang="en-US" altLang="zh-CN" dirty="0" smtClean="0">
                <a:latin typeface="微软雅黑" pitchFamily="34" charset="-122"/>
                <a:ea typeface="微软雅黑" pitchFamily="34" charset="-122"/>
              </a:rPr>
              <a:t>VMware ESX</a:t>
            </a:r>
            <a:endParaRPr lang="zh-CN" altLang="en-US" dirty="0" smtClean="0">
              <a:latin typeface="微软雅黑" pitchFamily="34" charset="-122"/>
              <a:ea typeface="微软雅黑" pitchFamily="34" charset="-122"/>
            </a:endParaRPr>
          </a:p>
        </p:txBody>
      </p:sp>
      <p:pic>
        <p:nvPicPr>
          <p:cNvPr id="15364" name="Picture 2" descr="virtualization, Full Virtualization of the Underlying Platfor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05919"/>
            <a:ext cx="38100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descr="http://www.ibm.com/developerworks/cn/linux/l-linuxvirt/figure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041" y="1822326"/>
            <a:ext cx="30003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全</a:t>
            </a:r>
            <a:r>
              <a:rPr lang="zh-CN" altLang="en-US" sz="3200" dirty="0">
                <a:ln>
                  <a:noFill/>
                </a:ln>
                <a:latin typeface="微软雅黑" pitchFamily="34" charset="-122"/>
                <a:ea typeface="微软雅黑" pitchFamily="34" charset="-122"/>
              </a:rPr>
              <a:t>虚拟化（</a:t>
            </a:r>
            <a:r>
              <a:rPr lang="en-US" altLang="zh-CN" sz="3200" dirty="0">
                <a:ln>
                  <a:noFill/>
                </a:ln>
                <a:latin typeface="微软雅黑" pitchFamily="34" charset="-122"/>
                <a:ea typeface="微软雅黑" pitchFamily="34" charset="-122"/>
              </a:rPr>
              <a:t>Full Virtualization</a:t>
            </a:r>
            <a:r>
              <a:rPr lang="zh-CN" altLang="en-US" sz="3200" dirty="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63583391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4294967295"/>
          </p:nvPr>
        </p:nvSpPr>
        <p:spPr>
          <a:xfrm>
            <a:off x="510480" y="1286934"/>
            <a:ext cx="8382000" cy="2212913"/>
          </a:xfrm>
        </p:spPr>
        <p:txBody>
          <a:bodyPr/>
          <a:lstStyle/>
          <a:p>
            <a:pPr>
              <a:lnSpc>
                <a:spcPct val="120000"/>
              </a:lnSpc>
            </a:pPr>
            <a:r>
              <a:rPr lang="zh-CN" altLang="en-US" dirty="0" smtClean="0">
                <a:latin typeface="微软雅黑" pitchFamily="34" charset="-122"/>
                <a:ea typeface="微软雅黑" pitchFamily="34" charset="-122"/>
              </a:rPr>
              <a:t>裸金属架构</a:t>
            </a:r>
            <a:endParaRPr lang="en-US" altLang="zh-CN" dirty="0" smtClean="0">
              <a:latin typeface="微软雅黑" pitchFamily="34" charset="-122"/>
              <a:ea typeface="微软雅黑" pitchFamily="34" charset="-122"/>
            </a:endParaRPr>
          </a:p>
          <a:p>
            <a:pPr>
              <a:lnSpc>
                <a:spcPct val="120000"/>
              </a:lnSpc>
            </a:pPr>
            <a:r>
              <a:rPr lang="zh-CN" altLang="en-US" dirty="0" smtClean="0">
                <a:latin typeface="微软雅黑" pitchFamily="34" charset="-122"/>
                <a:ea typeface="微软雅黑" pitchFamily="34" charset="-122"/>
              </a:rPr>
              <a:t>知名产品</a:t>
            </a:r>
            <a:endParaRPr lang="en-US" altLang="zh-CN" dirty="0" smtClean="0">
              <a:latin typeface="微软雅黑" pitchFamily="34" charset="-122"/>
              <a:ea typeface="微软雅黑" pitchFamily="34" charset="-122"/>
            </a:endParaRPr>
          </a:p>
          <a:p>
            <a:pPr lvl="1">
              <a:lnSpc>
                <a:spcPct val="120000"/>
              </a:lnSpc>
            </a:pPr>
            <a:r>
              <a:rPr lang="en-US" altLang="zh-CN" dirty="0" err="1" smtClean="0">
                <a:latin typeface="微软雅黑" pitchFamily="34" charset="-122"/>
                <a:ea typeface="微软雅黑" pitchFamily="34" charset="-122"/>
              </a:rPr>
              <a:t>Xen</a:t>
            </a:r>
            <a:endParaRPr lang="en-US" altLang="zh-CN" dirty="0" smtClean="0">
              <a:latin typeface="微软雅黑" pitchFamily="34" charset="-122"/>
              <a:ea typeface="微软雅黑" pitchFamily="34" charset="-122"/>
            </a:endParaRPr>
          </a:p>
          <a:p>
            <a:pPr lvl="1">
              <a:lnSpc>
                <a:spcPct val="120000"/>
              </a:lnSpc>
            </a:pPr>
            <a:r>
              <a:rPr lang="en-US" altLang="zh-CN" dirty="0" smtClean="0">
                <a:latin typeface="微软雅黑" pitchFamily="34" charset="-122"/>
                <a:ea typeface="微软雅黑" pitchFamily="34" charset="-122"/>
              </a:rPr>
              <a:t>KVM+PV Driver</a:t>
            </a:r>
          </a:p>
          <a:p>
            <a:pPr lvl="1">
              <a:lnSpc>
                <a:spcPct val="120000"/>
              </a:lnSpc>
            </a:pPr>
            <a:r>
              <a:rPr lang="en-US" altLang="zh-CN" dirty="0" smtClean="0">
                <a:latin typeface="微软雅黑" pitchFamily="34" charset="-122"/>
                <a:ea typeface="微软雅黑" pitchFamily="34" charset="-122"/>
              </a:rPr>
              <a:t>Microsoft Hyper-V</a:t>
            </a:r>
            <a:endParaRPr lang="zh-CN" altLang="en-US" dirty="0" smtClean="0">
              <a:latin typeface="微软雅黑" pitchFamily="34" charset="-122"/>
              <a:ea typeface="微软雅黑" pitchFamily="34" charset="-122"/>
            </a:endParaRPr>
          </a:p>
        </p:txBody>
      </p:sp>
      <p:pic>
        <p:nvPicPr>
          <p:cNvPr id="16388" name="Picture 2" descr="http://www.ibm.com/developerworks/cn/linux/l-linuxvirt/figure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041" y="1822326"/>
            <a:ext cx="30003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descr="virtualization, Para-Virtualization to Improve Performanc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01008"/>
            <a:ext cx="38100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latin typeface="微软雅黑" pitchFamily="34" charset="-122"/>
                <a:ea typeface="微软雅黑" pitchFamily="34" charset="-122"/>
              </a:rPr>
              <a:t>半</a:t>
            </a:r>
            <a:r>
              <a:rPr lang="zh-CN" altLang="en-US" sz="3200" dirty="0" smtClean="0">
                <a:ln>
                  <a:noFill/>
                </a:ln>
                <a:latin typeface="微软雅黑" pitchFamily="34" charset="-122"/>
                <a:ea typeface="微软雅黑" pitchFamily="34" charset="-122"/>
              </a:rPr>
              <a:t>虚拟</a:t>
            </a:r>
            <a:r>
              <a:rPr lang="zh-CN" altLang="en-US" sz="3200" dirty="0">
                <a:ln>
                  <a:noFill/>
                </a:ln>
                <a:latin typeface="微软雅黑" pitchFamily="34" charset="-122"/>
                <a:ea typeface="微软雅黑" pitchFamily="34" charset="-122"/>
              </a:rPr>
              <a:t>化（</a:t>
            </a:r>
            <a:r>
              <a:rPr lang="en-US" altLang="zh-CN" sz="3200" dirty="0" smtClean="0">
                <a:ln>
                  <a:noFill/>
                </a:ln>
                <a:latin typeface="微软雅黑" pitchFamily="34" charset="-122"/>
                <a:ea typeface="微软雅黑" pitchFamily="34" charset="-122"/>
              </a:rPr>
              <a:t>Para Virtualization</a:t>
            </a:r>
            <a:r>
              <a:rPr lang="zh-CN" altLang="en-US" sz="3200" dirty="0" smtClean="0">
                <a:ln>
                  <a:noFill/>
                </a:ln>
                <a:latin typeface="微软雅黑" pitchFamily="34" charset="-122"/>
                <a:ea typeface="微软雅黑" pitchFamily="34" charset="-122"/>
              </a:rPr>
              <a:t>）</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02521508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4294967295"/>
          </p:nvPr>
        </p:nvSpPr>
        <p:spPr>
          <a:xfrm>
            <a:off x="510480" y="1203325"/>
            <a:ext cx="8382000" cy="2780761"/>
          </a:xfrm>
        </p:spPr>
        <p:txBody>
          <a:bodyPr/>
          <a:lstStyle/>
          <a:p>
            <a:pPr>
              <a:lnSpc>
                <a:spcPct val="150000"/>
              </a:lnSpc>
            </a:pPr>
            <a:r>
              <a:rPr lang="zh-CN" altLang="en-US" dirty="0" smtClean="0">
                <a:latin typeface="微软雅黑" pitchFamily="34" charset="-122"/>
                <a:ea typeface="微软雅黑" pitchFamily="34" charset="-122"/>
              </a:rPr>
              <a:t>不是独立的虚拟化技术</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结合到全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半虚拟化技术中</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知名产品</a:t>
            </a:r>
            <a:endParaRPr lang="en-US" altLang="zh-CN" dirty="0" smtClean="0">
              <a:latin typeface="微软雅黑" pitchFamily="34" charset="-122"/>
              <a:ea typeface="微软雅黑" pitchFamily="34" charset="-122"/>
            </a:endParaRPr>
          </a:p>
          <a:p>
            <a:pPr lvl="1">
              <a:lnSpc>
                <a:spcPct val="150000"/>
              </a:lnSpc>
            </a:pPr>
            <a:r>
              <a:rPr lang="en-US" altLang="zh-CN" dirty="0" smtClean="0">
                <a:latin typeface="微软雅黑" pitchFamily="34" charset="-122"/>
                <a:ea typeface="微软雅黑" pitchFamily="34" charset="-122"/>
              </a:rPr>
              <a:t>Intel VT-x</a:t>
            </a:r>
          </a:p>
          <a:p>
            <a:pPr lvl="1">
              <a:lnSpc>
                <a:spcPct val="150000"/>
              </a:lnSpc>
            </a:pPr>
            <a:r>
              <a:rPr lang="en-US" altLang="zh-CN" dirty="0" smtClean="0">
                <a:latin typeface="微软雅黑" pitchFamily="34" charset="-122"/>
                <a:ea typeface="微软雅黑" pitchFamily="34" charset="-122"/>
              </a:rPr>
              <a:t>AMD-V (AMD SVM)</a:t>
            </a:r>
            <a:endParaRPr lang="zh-CN" altLang="en-US" dirty="0" smtClean="0">
              <a:latin typeface="微软雅黑" pitchFamily="34" charset="-122"/>
              <a:ea typeface="微软雅黑" pitchFamily="34" charset="-122"/>
            </a:endParaRPr>
          </a:p>
        </p:txBody>
      </p:sp>
      <p:sp>
        <p:nvSpPr>
          <p:cNvPr id="4"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latin typeface="微软雅黑" pitchFamily="34" charset="-122"/>
                <a:ea typeface="微软雅黑" pitchFamily="34" charset="-122"/>
              </a:rPr>
              <a:t>硬件辅助</a:t>
            </a:r>
            <a:r>
              <a:rPr lang="zh-CN" altLang="en-US" sz="3200" dirty="0" smtClean="0">
                <a:ln>
                  <a:noFill/>
                </a:ln>
                <a:latin typeface="微软雅黑" pitchFamily="34" charset="-122"/>
                <a:ea typeface="微软雅黑" pitchFamily="34" charset="-122"/>
              </a:rPr>
              <a:t>虚拟化</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272578204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ibm.com/developerworks/cn/linux/l-linuxvirt/figure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59235"/>
            <a:ext cx="30003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Content Placeholder 2"/>
          <p:cNvSpPr>
            <a:spLocks noGrp="1"/>
          </p:cNvSpPr>
          <p:nvPr>
            <p:ph idx="4294967295"/>
          </p:nvPr>
        </p:nvSpPr>
        <p:spPr>
          <a:xfrm>
            <a:off x="510480" y="1324740"/>
            <a:ext cx="8382000" cy="2212913"/>
          </a:xfrm>
        </p:spPr>
        <p:txBody>
          <a:bodyPr/>
          <a:lstStyle/>
          <a:p>
            <a:pPr>
              <a:lnSpc>
                <a:spcPct val="120000"/>
              </a:lnSpc>
            </a:pPr>
            <a:r>
              <a:rPr lang="zh-CN" altLang="en-US" dirty="0" smtClean="0">
                <a:latin typeface="微软雅黑" pitchFamily="34" charset="-122"/>
                <a:ea typeface="微软雅黑" pitchFamily="34" charset="-122"/>
              </a:rPr>
              <a:t>主要用于</a:t>
            </a:r>
            <a:r>
              <a:rPr lang="en-US" altLang="zh-CN" dirty="0" smtClean="0">
                <a:latin typeface="微软雅黑" pitchFamily="34" charset="-122"/>
                <a:ea typeface="微软雅黑" pitchFamily="34" charset="-122"/>
              </a:rPr>
              <a:t>Virtual Private Server</a:t>
            </a:r>
          </a:p>
          <a:p>
            <a:pPr>
              <a:lnSpc>
                <a:spcPct val="120000"/>
              </a:lnSpc>
            </a:pPr>
            <a:r>
              <a:rPr lang="zh-CN" altLang="en-US" dirty="0" smtClean="0">
                <a:latin typeface="微软雅黑" pitchFamily="34" charset="-122"/>
                <a:ea typeface="微软雅黑" pitchFamily="34" charset="-122"/>
              </a:rPr>
              <a:t>知名产品</a:t>
            </a:r>
            <a:endParaRPr lang="en-US" altLang="zh-CN" dirty="0" smtClean="0">
              <a:latin typeface="微软雅黑" pitchFamily="34" charset="-122"/>
              <a:ea typeface="微软雅黑" pitchFamily="34" charset="-122"/>
            </a:endParaRPr>
          </a:p>
          <a:p>
            <a:pPr lvl="1">
              <a:lnSpc>
                <a:spcPct val="120000"/>
              </a:lnSpc>
            </a:pPr>
            <a:r>
              <a:rPr lang="en-US" altLang="zh-CN" dirty="0" smtClean="0">
                <a:latin typeface="微软雅黑" pitchFamily="34" charset="-122"/>
                <a:ea typeface="微软雅黑" pitchFamily="34" charset="-122"/>
              </a:rPr>
              <a:t>FreeBSD Jail</a:t>
            </a:r>
          </a:p>
          <a:p>
            <a:pPr lvl="1">
              <a:lnSpc>
                <a:spcPct val="120000"/>
              </a:lnSpc>
            </a:pPr>
            <a:r>
              <a:rPr lang="en-US" altLang="zh-CN" dirty="0">
                <a:latin typeface="微软雅黑" pitchFamily="34" charset="-122"/>
                <a:ea typeface="微软雅黑" pitchFamily="34" charset="-122"/>
              </a:rPr>
              <a:t>Solaris </a:t>
            </a:r>
            <a:r>
              <a:rPr lang="en-US" altLang="zh-CN" dirty="0" smtClean="0">
                <a:latin typeface="微软雅黑" pitchFamily="34" charset="-122"/>
                <a:ea typeface="微软雅黑" pitchFamily="34" charset="-122"/>
              </a:rPr>
              <a:t>Zone</a:t>
            </a:r>
          </a:p>
          <a:p>
            <a:pPr lvl="1">
              <a:lnSpc>
                <a:spcPct val="120000"/>
              </a:lnSpc>
            </a:pPr>
            <a:r>
              <a:rPr lang="en-US" altLang="zh-CN" dirty="0" smtClean="0">
                <a:latin typeface="微软雅黑" pitchFamily="34" charset="-122"/>
                <a:ea typeface="微软雅黑" pitchFamily="34" charset="-122"/>
              </a:rPr>
              <a:t>Linux-</a:t>
            </a:r>
            <a:r>
              <a:rPr lang="en-US" altLang="zh-CN" dirty="0" err="1" smtClean="0">
                <a:latin typeface="微软雅黑" pitchFamily="34" charset="-122"/>
                <a:ea typeface="微软雅黑" pitchFamily="34" charset="-122"/>
              </a:rPr>
              <a:t>VServer</a:t>
            </a:r>
            <a:endParaRPr lang="en-US" altLang="zh-CN" dirty="0" smtClean="0">
              <a:latin typeface="微软雅黑" pitchFamily="34" charset="-122"/>
              <a:ea typeface="微软雅黑" pitchFamily="34" charset="-122"/>
            </a:endParaRPr>
          </a:p>
        </p:txBody>
      </p:sp>
      <p:pic>
        <p:nvPicPr>
          <p:cNvPr id="18437" name="Picture 4" descr="virtualization, Isolated User-Spaces in Operating System Virtualiza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3429000"/>
            <a:ext cx="44354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操作系统级虚拟化</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326910042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bwMode="auto">
          <a:xfrm>
            <a:off x="360363" y="636588"/>
            <a:ext cx="8382000" cy="443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algn="r"/>
            <a:r>
              <a:rPr altLang="zh-CN" sz="3200" dirty="0" err="1" smtClean="0">
                <a:ln>
                  <a:noFill/>
                </a:ln>
                <a:ea typeface="黑体" pitchFamily="49" charset="-122"/>
              </a:rPr>
              <a:t>云计算的定义</a:t>
            </a:r>
            <a:endParaRPr lang="zh-CN" altLang="en-US" sz="3200" dirty="0" smtClean="0">
              <a:ln>
                <a:noFill/>
              </a:ln>
              <a:ea typeface="黑体" pitchFamily="49" charset="-122"/>
            </a:endParaRPr>
          </a:p>
        </p:txBody>
      </p:sp>
      <p:sp>
        <p:nvSpPr>
          <p:cNvPr id="14" name="矩形 13"/>
          <p:cNvSpPr>
            <a:spLocks noChangeArrowheads="1"/>
          </p:cNvSpPr>
          <p:nvPr/>
        </p:nvSpPr>
        <p:spPr bwMode="auto">
          <a:xfrm>
            <a:off x="228600" y="1828800"/>
            <a:ext cx="8686800" cy="1981200"/>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
        <p:nvSpPr>
          <p:cNvPr id="27653" name="Text Box 5"/>
          <p:cNvSpPr txBox="1">
            <a:spLocks noChangeArrowheads="1"/>
          </p:cNvSpPr>
          <p:nvPr/>
        </p:nvSpPr>
        <p:spPr bwMode="auto">
          <a:xfrm>
            <a:off x="323528" y="2133600"/>
            <a:ext cx="8513763" cy="13731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spcBef>
                <a:spcPct val="50000"/>
              </a:spcBef>
            </a:pPr>
            <a:r>
              <a:rPr lang="zh-CN" altLang="en-US" sz="2800" dirty="0">
                <a:solidFill>
                  <a:schemeClr val="bg1"/>
                </a:solidFill>
                <a:ea typeface="黑体" pitchFamily="49" charset="-122"/>
              </a:rPr>
              <a:t>      </a:t>
            </a:r>
            <a:r>
              <a:rPr lang="zh-CN" altLang="en-US" sz="2800" dirty="0" smtClean="0">
                <a:solidFill>
                  <a:schemeClr val="bg1"/>
                </a:solidFill>
                <a:ea typeface="黑体" pitchFamily="49" charset="-122"/>
              </a:rPr>
              <a:t> 云</a:t>
            </a:r>
            <a:r>
              <a:rPr lang="zh-CN" altLang="en-US" sz="2800" dirty="0">
                <a:solidFill>
                  <a:schemeClr val="bg1"/>
                </a:solidFill>
                <a:ea typeface="黑体" pitchFamily="49" charset="-122"/>
              </a:rPr>
              <a:t>计算是一种商业计算模型。它将计算任务分布在大量计算机构成的</a:t>
            </a:r>
            <a:r>
              <a:rPr lang="zh-CN" altLang="en-US" sz="2800" dirty="0">
                <a:solidFill>
                  <a:schemeClr val="bg2"/>
                </a:solidFill>
                <a:ea typeface="黑体" pitchFamily="49" charset="-122"/>
              </a:rPr>
              <a:t>资源池</a:t>
            </a:r>
            <a:r>
              <a:rPr lang="zh-CN" altLang="en-US" sz="2800" dirty="0">
                <a:solidFill>
                  <a:schemeClr val="bg1"/>
                </a:solidFill>
                <a:ea typeface="黑体" pitchFamily="49" charset="-122"/>
              </a:rPr>
              <a:t>上，使各种应用系统能够根据需要获取计算力、存储空间和信息服务。</a:t>
            </a:r>
          </a:p>
        </p:txBody>
      </p:sp>
      <p:sp>
        <p:nvSpPr>
          <p:cNvPr id="6" name="圆角矩形 5"/>
          <p:cNvSpPr/>
          <p:nvPr/>
        </p:nvSpPr>
        <p:spPr>
          <a:xfrm>
            <a:off x="1807616" y="1876425"/>
            <a:ext cx="5500688" cy="1857375"/>
          </a:xfrm>
          <a:prstGeom prst="roundRect">
            <a:avLst/>
          </a:prstGeom>
          <a:gradFill>
            <a:gsLst>
              <a:gs pos="0">
                <a:schemeClr val="accent1">
                  <a:shade val="15000"/>
                  <a:satMod val="180000"/>
                  <a:alpha val="88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a:solidFill>
                  <a:srgbClr val="FFFFFF"/>
                </a:solidFill>
                <a:latin typeface="Lucida Sans Unicode" pitchFamily="34" charset="0"/>
                <a:ea typeface="黑体" pitchFamily="49" charset="-122"/>
                <a:cs typeface="Arial" pitchFamily="34" charset="0"/>
              </a:rPr>
              <a:t>云计算到底是什么？ </a:t>
            </a:r>
            <a:endParaRPr lang="en-US" altLang="zh-CN" sz="2800" dirty="0" smtClean="0">
              <a:solidFill>
                <a:srgbClr val="FFFFFF"/>
              </a:solidFill>
              <a:latin typeface="Lucida Sans Unicode" pitchFamily="34" charset="0"/>
              <a:ea typeface="黑体" pitchFamily="49" charset="-122"/>
              <a:cs typeface="Arial" pitchFamily="34" charset="0"/>
            </a:endParaRPr>
          </a:p>
          <a:p>
            <a:pPr algn="ctr"/>
            <a:r>
              <a:rPr lang="zh-CN" altLang="en-US" sz="2800" dirty="0" smtClean="0">
                <a:solidFill>
                  <a:srgbClr val="FFFFFF"/>
                </a:solidFill>
                <a:latin typeface="Lucida Sans Unicode" pitchFamily="34" charset="0"/>
                <a:ea typeface="黑体" pitchFamily="49" charset="-122"/>
                <a:cs typeface="Arial" pitchFamily="34" charset="0"/>
              </a:rPr>
              <a:t>云</a:t>
            </a:r>
            <a:r>
              <a:rPr lang="zh-CN" altLang="en-US" sz="2800" dirty="0">
                <a:solidFill>
                  <a:srgbClr val="FFFFFF"/>
                </a:solidFill>
                <a:latin typeface="Lucida Sans Unicode" pitchFamily="34" charset="0"/>
                <a:ea typeface="黑体" pitchFamily="49" charset="-122"/>
                <a:cs typeface="Arial" pitchFamily="34" charset="0"/>
              </a:rPr>
              <a:t>计算有什么特点？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628567899"/>
              </p:ext>
            </p:extLst>
          </p:nvPr>
        </p:nvGraphicFramePr>
        <p:xfrm>
          <a:off x="323529" y="1570187"/>
          <a:ext cx="8568951" cy="4883149"/>
        </p:xfrm>
        <a:graphic>
          <a:graphicData uri="http://schemas.openxmlformats.org/drawingml/2006/table">
            <a:tbl>
              <a:tblPr/>
              <a:tblGrid>
                <a:gridCol w="722472"/>
                <a:gridCol w="1701191"/>
                <a:gridCol w="1689220"/>
                <a:gridCol w="1615776"/>
                <a:gridCol w="1468887"/>
                <a:gridCol w="1371405"/>
              </a:tblGrid>
              <a:tr h="57919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硬件仿真虚拟化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全虚拟化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半虚拟化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硬件辅助</a:t>
                      </a:r>
                      <a:endParaRPr kumimoji="0" lang="en-US" altLang="zh-CN" sz="1600" b="1" i="0" u="none" strike="noStrike" cap="none" normalizeH="0" baseline="0" dirty="0" smtClean="0">
                        <a:ln>
                          <a:noFill/>
                        </a:ln>
                        <a:solidFill>
                          <a:schemeClr val="bg2"/>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虚拟化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操作系统级</a:t>
                      </a:r>
                      <a:endParaRPr kumimoji="0" lang="en-US" altLang="zh-CN" sz="1600" b="1" i="0" u="none" strike="noStrike" cap="none" normalizeH="0" baseline="0" dirty="0" smtClean="0">
                        <a:ln>
                          <a:noFill/>
                        </a:ln>
                        <a:solidFill>
                          <a:schemeClr val="bg2"/>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2"/>
                          </a:solidFill>
                          <a:effectLst/>
                          <a:latin typeface="微软雅黑" pitchFamily="34" charset="-122"/>
                          <a:ea typeface="微软雅黑" pitchFamily="34" charset="-122"/>
                        </a:rPr>
                        <a:t>虚拟化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速度</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&lt;30%</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30%~80%+</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80%+</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80%+</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80%</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r>
              <a:tr h="640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模式</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Hosted</a:t>
                      </a:r>
                      <a:endPar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Hosted/Bare-metal</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Bare-metal</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Hosted/ Bare-metal</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类</a:t>
                      </a: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Bare-metal</a:t>
                      </a:r>
                      <a:endPar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r>
              <a:tr h="14632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优点</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Guest OS</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无需修改，非常适合硬件、固件及</a:t>
                      </a: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OS</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的开发</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Guest OS</a:t>
                      </a: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无需修改，速度和功能都不错，使用非常简单</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比全虚拟化架构更精简，速度上有优势</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速度快</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成本低</a:t>
                      </a:r>
                      <a:endPar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效率高</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r>
              <a:tr h="1188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缺点</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速度非常慢</a:t>
                      </a:r>
                      <a:endPar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（有时速度比物理情况慢</a:t>
                      </a: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100</a:t>
                      </a: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倍以上）</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基于</a:t>
                      </a: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Hosted</a:t>
                      </a: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模式时性能较差，特别是</a:t>
                      </a: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I/O</a:t>
                      </a: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方面</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需要对</a:t>
                      </a: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Guest OS</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进行修改</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硬件实现不够优化</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特定的</a:t>
                      </a: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OS</a:t>
                      </a:r>
                      <a:endPar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r>
              <a:tr h="640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趋势</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颓势但仍存在</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普遍采用</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普遍采用</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普遍采用</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特定应用（</a:t>
                      </a: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VPS</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r>
            </a:tbl>
          </a:graphicData>
        </a:graphic>
      </p:graphicFrame>
      <p:sp>
        <p:nvSpPr>
          <p:cNvPr id="5"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a:ln>
                  <a:noFill/>
                </a:ln>
                <a:latin typeface="微软雅黑" pitchFamily="34" charset="-122"/>
                <a:ea typeface="微软雅黑" pitchFamily="34" charset="-122"/>
              </a:rPr>
              <a:t>不同虚拟化</a:t>
            </a:r>
            <a:r>
              <a:rPr lang="zh-CN" altLang="en-US" sz="3200" dirty="0" smtClean="0">
                <a:ln>
                  <a:noFill/>
                </a:ln>
                <a:latin typeface="微软雅黑" pitchFamily="34" charset="-122"/>
                <a:ea typeface="微软雅黑" pitchFamily="34" charset="-122"/>
              </a:rPr>
              <a:t>技术对比</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347206350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4294967295"/>
          </p:nvPr>
        </p:nvSpPr>
        <p:spPr>
          <a:xfrm>
            <a:off x="438471" y="1390972"/>
            <a:ext cx="8303891" cy="2594043"/>
          </a:xfrm>
        </p:spPr>
        <p:txBody>
          <a:bodyPr/>
          <a:lstStyle/>
          <a:p>
            <a:pPr>
              <a:lnSpc>
                <a:spcPct val="120000"/>
              </a:lnSpc>
            </a:pPr>
            <a:r>
              <a:rPr lang="zh-CN" altLang="en-US" dirty="0" smtClean="0">
                <a:latin typeface="微软雅黑" pitchFamily="34" charset="-122"/>
                <a:ea typeface="微软雅黑" pitchFamily="34" charset="-122"/>
              </a:rPr>
              <a:t>将网络资源和功能集成到一个软件中统一管控</a:t>
            </a:r>
            <a:endParaRPr lang="en-US" altLang="zh-CN" dirty="0" smtClean="0">
              <a:latin typeface="微软雅黑" pitchFamily="34" charset="-122"/>
              <a:ea typeface="微软雅黑" pitchFamily="34" charset="-122"/>
            </a:endParaRPr>
          </a:p>
          <a:p>
            <a:pPr>
              <a:lnSpc>
                <a:spcPct val="120000"/>
              </a:lnSpc>
            </a:pPr>
            <a:r>
              <a:rPr lang="zh-CN" altLang="en-US" dirty="0">
                <a:latin typeface="微软雅黑" pitchFamily="34" charset="-122"/>
                <a:ea typeface="微软雅黑" pitchFamily="34" charset="-122"/>
              </a:rPr>
              <a:t>软件定义网络（</a:t>
            </a:r>
            <a:r>
              <a:rPr lang="en-US" altLang="zh-CN" dirty="0">
                <a:latin typeface="微软雅黑" pitchFamily="34" charset="-122"/>
                <a:ea typeface="微软雅黑" pitchFamily="34" charset="-122"/>
              </a:rPr>
              <a:t>Software Defined Network, SDN</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核心技术：</a:t>
            </a:r>
            <a:r>
              <a:rPr lang="en-US" altLang="zh-CN" dirty="0">
                <a:latin typeface="微软雅黑" pitchFamily="34" charset="-122"/>
                <a:ea typeface="微软雅黑" pitchFamily="34" charset="-122"/>
              </a:rPr>
              <a:t> OpenFlow</a:t>
            </a:r>
            <a:endParaRPr lang="zh-CN" altLang="en-US" dirty="0" smtClean="0">
              <a:latin typeface="微软雅黑" pitchFamily="34" charset="-122"/>
              <a:ea typeface="微软雅黑" pitchFamily="34" charset="-122"/>
            </a:endParaRPr>
          </a:p>
        </p:txBody>
      </p:sp>
      <p:pic>
        <p:nvPicPr>
          <p:cNvPr id="36868" name="Picture 5" descr="http://www.inmon.com/products/virtual-probe/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431" y="2433327"/>
            <a:ext cx="5034041" cy="42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p:cNvSpPr>
          <p:nvPr/>
        </p:nvSpPr>
        <p:spPr bwMode="auto">
          <a:xfrm>
            <a:off x="360363" y="636588"/>
            <a:ext cx="8382000"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网络虚拟化</a:t>
            </a:r>
            <a:endParaRPr lang="en-US" altLang="zh-CN" sz="3200" dirty="0">
              <a:ln>
                <a:noFill/>
              </a:ln>
              <a:latin typeface="微软雅黑" pitchFamily="34" charset="-122"/>
              <a:ea typeface="微软雅黑" pitchFamily="34" charset="-122"/>
            </a:endParaRPr>
          </a:p>
        </p:txBody>
      </p:sp>
    </p:spTree>
    <p:extLst>
      <p:ext uri="{BB962C8B-B14F-4D97-AF65-F5344CB8AC3E}">
        <p14:creationId xmlns:p14="http://schemas.microsoft.com/office/powerpoint/2010/main" val="415117566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3d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4573588"/>
            <a:ext cx="22860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60363" y="636588"/>
            <a:ext cx="8382000" cy="553998"/>
          </a:xfrm>
        </p:spPr>
        <p:txBody>
          <a:bodyPr numCol="1" anchorCtr="0" compatLnSpc="1">
            <a:prstTxWarp prst="textNoShape">
              <a:avLst/>
            </a:prstTxWarp>
          </a:bodyPr>
          <a:lstStyle/>
          <a:p>
            <a:pPr lvl="0" algn="l">
              <a:defRPr/>
            </a:pPr>
            <a:r>
              <a:rPr lang="zh-CN" altLang="en-US" sz="4000" dirty="0">
                <a:solidFill>
                  <a:schemeClr val="bg1"/>
                </a:solidFill>
                <a:latin typeface="微软雅黑" pitchFamily="34" charset="-122"/>
                <a:ea typeface="微软雅黑" pitchFamily="34" charset="-122"/>
              </a:rPr>
              <a:t>提纲</a:t>
            </a:r>
            <a:endParaRPr lang="zh-CN" altLang="en-US" b="1" dirty="0" smtClean="0">
              <a:ln>
                <a:noFill/>
              </a:ln>
              <a:ea typeface="宋体" pitchFamily="2" charset="-122"/>
            </a:endParaRPr>
          </a:p>
        </p:txBody>
      </p:sp>
      <p:sp>
        <p:nvSpPr>
          <p:cNvPr id="8195" name="矩形 9"/>
          <p:cNvSpPr>
            <a:spLocks noChangeArrowheads="1"/>
          </p:cNvSpPr>
          <p:nvPr/>
        </p:nvSpPr>
        <p:spPr bwMode="auto">
          <a:xfrm>
            <a:off x="549423" y="1676400"/>
            <a:ext cx="8055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云计算的概念</a:t>
            </a:r>
            <a:endParaRPr lang="en-US" altLang="zh-CN" sz="3200" dirty="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云计算发展</a:t>
            </a:r>
            <a:r>
              <a:rPr lang="zh-CN" altLang="en-US" sz="3200" dirty="0" smtClean="0">
                <a:solidFill>
                  <a:schemeClr val="bg1"/>
                </a:solidFill>
                <a:latin typeface="微软雅黑" pitchFamily="34" charset="-122"/>
                <a:ea typeface="微软雅黑" pitchFamily="34" charset="-122"/>
              </a:rPr>
              <a:t>现状</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a:t>
            </a:r>
            <a:r>
              <a:rPr lang="zh-CN" altLang="en-US" sz="3200" dirty="0" smtClean="0">
                <a:solidFill>
                  <a:schemeClr val="bg1"/>
                </a:solidFill>
                <a:latin typeface="微软雅黑" pitchFamily="34" charset="-122"/>
                <a:ea typeface="微软雅黑" pitchFamily="34" charset="-122"/>
              </a:rPr>
              <a:t>服务类型</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en-US" altLang="zh-CN" sz="3200" dirty="0" smtClean="0">
                <a:solidFill>
                  <a:schemeClr val="bg1"/>
                </a:solidFill>
                <a:latin typeface="微软雅黑" pitchFamily="34" charset="-122"/>
                <a:ea typeface="微软雅黑" pitchFamily="34" charset="-122"/>
              </a:rPr>
              <a:t>IAAS</a:t>
            </a:r>
            <a:r>
              <a:rPr lang="zh-CN" altLang="en-US" sz="3200" dirty="0" smtClean="0">
                <a:solidFill>
                  <a:schemeClr val="bg1"/>
                </a:solidFill>
                <a:latin typeface="微软雅黑" pitchFamily="34" charset="-122"/>
                <a:ea typeface="微软雅黑" pitchFamily="34" charset="-122"/>
              </a:rPr>
              <a:t>及其关键技术</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smtClean="0">
                <a:solidFill>
                  <a:schemeClr val="bg1"/>
                </a:solidFill>
                <a:latin typeface="微软雅黑" pitchFamily="34" charset="-122"/>
                <a:ea typeface="微软雅黑" pitchFamily="34" charset="-122"/>
              </a:rPr>
              <a:t>云计算管理平台</a:t>
            </a:r>
            <a:endParaRPr lang="en-US" altLang="zh-CN" sz="3200" dirty="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539552" y="4695800"/>
            <a:ext cx="6192688" cy="677416"/>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49334922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36588"/>
            <a:ext cx="8777536" cy="508000"/>
          </a:xfrm>
        </p:spPr>
        <p:txBody>
          <a:bodyPr>
            <a:normAutofit/>
          </a:bodyPr>
          <a:lstStyle/>
          <a:p>
            <a:pPr algn="r"/>
            <a:r>
              <a:rPr lang="zh-CN" altLang="en-US" sz="3200" dirty="0">
                <a:ln>
                  <a:noFill/>
                </a:ln>
                <a:latin typeface="微软雅黑" pitchFamily="34" charset="-122"/>
                <a:ea typeface="微软雅黑" pitchFamily="34" charset="-122"/>
              </a:rPr>
              <a:t>云计</a:t>
            </a:r>
            <a:r>
              <a:rPr lang="zh-CN" altLang="en-US" sz="3200" dirty="0" smtClean="0">
                <a:ln>
                  <a:noFill/>
                </a:ln>
                <a:latin typeface="微软雅黑" pitchFamily="34" charset="-122"/>
                <a:ea typeface="微软雅黑" pitchFamily="34" charset="-122"/>
              </a:rPr>
              <a:t>算管理平台 </a:t>
            </a:r>
            <a:r>
              <a:rPr lang="en-US" altLang="zh-CN" sz="3200" dirty="0" smtClean="0">
                <a:ln>
                  <a:noFill/>
                </a:ln>
                <a:latin typeface="微软雅黑" pitchFamily="34" charset="-122"/>
                <a:ea typeface="微软雅黑" pitchFamily="34" charset="-122"/>
              </a:rPr>
              <a:t>– </a:t>
            </a:r>
            <a:r>
              <a:rPr lang="zh-CN" altLang="en-US" sz="3200" dirty="0" smtClean="0">
                <a:ln>
                  <a:noFill/>
                </a:ln>
                <a:latin typeface="微软雅黑" pitchFamily="34" charset="-122"/>
                <a:ea typeface="微软雅黑" pitchFamily="34" charset="-122"/>
              </a:rPr>
              <a:t>透明云管理平台</a:t>
            </a:r>
            <a:endParaRPr lang="zh-CN" altLang="en-US" sz="3200" dirty="0">
              <a:ln>
                <a:noFill/>
              </a:ln>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13313943"/>
              </p:ext>
            </p:extLst>
          </p:nvPr>
        </p:nvGraphicFramePr>
        <p:xfrm>
          <a:off x="478068" y="1772816"/>
          <a:ext cx="8270396" cy="3888432"/>
        </p:xfrm>
        <a:graphic>
          <a:graphicData uri="http://schemas.openxmlformats.org/presentationml/2006/ole">
            <mc:AlternateContent xmlns:mc="http://schemas.openxmlformats.org/markup-compatibility/2006">
              <mc:Choice xmlns:v="urn:schemas-microsoft-com:vml" Requires="v">
                <p:oleObj spid="_x0000_s1037" name="Visio" r:id="rId4" imgW="13714649" imgH="6442740" progId="Visio.Drawing.11">
                  <p:embed/>
                </p:oleObj>
              </mc:Choice>
              <mc:Fallback>
                <p:oleObj name="Visio" r:id="rId4" imgW="13714649" imgH="6442740" progId="Visio.Drawing.11">
                  <p:embed/>
                  <p:pic>
                    <p:nvPicPr>
                      <p:cNvPr id="0" name="Object 1"/>
                      <p:cNvPicPr>
                        <a:picLocks noChangeAspect="1" noChangeArrowheads="1"/>
                      </p:cNvPicPr>
                      <p:nvPr/>
                    </p:nvPicPr>
                    <p:blipFill>
                      <a:blip r:embed="rId5"/>
                      <a:srcRect/>
                      <a:stretch>
                        <a:fillRect/>
                      </a:stretch>
                    </p:blipFill>
                    <p:spPr bwMode="auto">
                      <a:xfrm>
                        <a:off x="478068" y="1772816"/>
                        <a:ext cx="8270396" cy="3888432"/>
                      </a:xfrm>
                      <a:prstGeom prst="rect">
                        <a:avLst/>
                      </a:prstGeom>
                      <a:noFill/>
                    </p:spPr>
                  </p:pic>
                </p:oleObj>
              </mc:Fallback>
            </mc:AlternateContent>
          </a:graphicData>
        </a:graphic>
      </p:graphicFrame>
    </p:spTree>
    <p:extLst>
      <p:ext uri="{BB962C8B-B14F-4D97-AF65-F5344CB8AC3E}">
        <p14:creationId xmlns:p14="http://schemas.microsoft.com/office/powerpoint/2010/main" val="102232379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36588"/>
            <a:ext cx="8777536" cy="508000"/>
          </a:xfrm>
        </p:spPr>
        <p:txBody>
          <a:bodyPr>
            <a:normAutofit/>
          </a:bodyPr>
          <a:lstStyle/>
          <a:p>
            <a:pPr algn="r"/>
            <a:r>
              <a:rPr lang="zh-CN" altLang="en-US" sz="3200" dirty="0">
                <a:ln>
                  <a:noFill/>
                </a:ln>
                <a:latin typeface="微软雅黑" pitchFamily="34" charset="-122"/>
                <a:ea typeface="微软雅黑" pitchFamily="34" charset="-122"/>
              </a:rPr>
              <a:t>云计</a:t>
            </a:r>
            <a:r>
              <a:rPr lang="zh-CN" altLang="en-US" sz="3200" dirty="0" smtClean="0">
                <a:ln>
                  <a:noFill/>
                </a:ln>
                <a:latin typeface="微软雅黑" pitchFamily="34" charset="-122"/>
                <a:ea typeface="微软雅黑" pitchFamily="34" charset="-122"/>
              </a:rPr>
              <a:t>算管理平台 </a:t>
            </a:r>
            <a:r>
              <a:rPr lang="en-US" altLang="zh-CN" sz="3200" dirty="0" smtClean="0">
                <a:ln>
                  <a:noFill/>
                </a:ln>
                <a:latin typeface="微软雅黑" pitchFamily="34" charset="-122"/>
                <a:ea typeface="微软雅黑" pitchFamily="34" charset="-122"/>
              </a:rPr>
              <a:t>- </a:t>
            </a:r>
            <a:r>
              <a:rPr lang="en-US" altLang="zh-CN" sz="3200" dirty="0" err="1" smtClean="0">
                <a:ln>
                  <a:noFill/>
                </a:ln>
                <a:latin typeface="微软雅黑" pitchFamily="34" charset="-122"/>
                <a:ea typeface="微软雅黑" pitchFamily="34" charset="-122"/>
              </a:rPr>
              <a:t>OpenStack</a:t>
            </a:r>
            <a:endParaRPr lang="zh-CN" altLang="en-US" sz="3200" dirty="0">
              <a:ln>
                <a:noFill/>
              </a:ln>
              <a:latin typeface="微软雅黑" pitchFamily="34" charset="-122"/>
              <a:ea typeface="微软雅黑" pitchFamily="34" charset="-122"/>
            </a:endParaRPr>
          </a:p>
        </p:txBody>
      </p:sp>
      <p:sp>
        <p:nvSpPr>
          <p:cNvPr id="3" name="内容占位符 2"/>
          <p:cNvSpPr>
            <a:spLocks noGrp="1"/>
          </p:cNvSpPr>
          <p:nvPr>
            <p:ph idx="4294967295"/>
          </p:nvPr>
        </p:nvSpPr>
        <p:spPr>
          <a:xfrm>
            <a:off x="395536" y="1203324"/>
            <a:ext cx="8382000" cy="5322019"/>
          </a:xfrm>
        </p:spPr>
        <p:txBody>
          <a:bodyPr>
            <a:normAutofit/>
          </a:bodyPr>
          <a:lstStyle/>
          <a:p>
            <a:pPr marL="708660" lvl="1" indent="-342900">
              <a:lnSpc>
                <a:spcPct val="150000"/>
              </a:lnSpc>
              <a:buFont typeface="Wingdings" pitchFamily="2" charset="2"/>
              <a:buChar char="ü"/>
            </a:pPr>
            <a:endParaRPr lang="zh-CN" altLang="en-US" dirty="0">
              <a:latin typeface="微软雅黑" pitchFamily="34" charset="-122"/>
              <a:ea typeface="微软雅黑" pitchFamily="34" charset="-122"/>
            </a:endParaRPr>
          </a:p>
        </p:txBody>
      </p:sp>
      <p:pic>
        <p:nvPicPr>
          <p:cNvPr id="1026" name="Picture 2" descr="http://www.oschina.net/uploads/img/201306/03150320_KHQN.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73553" y="1268760"/>
            <a:ext cx="5950775" cy="523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1023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636588"/>
            <a:ext cx="8777536" cy="508000"/>
          </a:xfrm>
          <a:prstGeom prst="rect">
            <a:avLst/>
          </a:prstGeom>
        </p:spPr>
        <p:txBody>
          <a:bodyPr vert="horz" wrap="square" lIns="0" tIns="0" rIns="0" bIns="0" rtlCol="0" anchor="t">
            <a:normAutofit/>
          </a:bodyPr>
          <a:lst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a:lstStyle>
          <a:p>
            <a:pPr algn="r"/>
            <a:r>
              <a:rPr lang="zh-CN" altLang="en-US" sz="3200" dirty="0" smtClean="0">
                <a:ln>
                  <a:noFill/>
                </a:ln>
                <a:latin typeface="微软雅黑" pitchFamily="34" charset="-122"/>
                <a:ea typeface="微软雅黑" pitchFamily="34" charset="-122"/>
              </a:rPr>
              <a:t>云计算管理平台 </a:t>
            </a:r>
            <a:r>
              <a:rPr lang="en-US" altLang="zh-CN" sz="3200" dirty="0" smtClean="0">
                <a:ln>
                  <a:noFill/>
                </a:ln>
                <a:latin typeface="微软雅黑" pitchFamily="34" charset="-122"/>
                <a:ea typeface="微软雅黑" pitchFamily="34" charset="-122"/>
              </a:rPr>
              <a:t>- </a:t>
            </a:r>
            <a:r>
              <a:rPr lang="en-US" altLang="zh-CN" sz="3200" dirty="0" err="1" smtClean="0">
                <a:ln>
                  <a:noFill/>
                </a:ln>
                <a:latin typeface="微软雅黑" pitchFamily="34" charset="-122"/>
                <a:ea typeface="微软雅黑" pitchFamily="34" charset="-122"/>
              </a:rPr>
              <a:t>CloudStack</a:t>
            </a:r>
            <a:endParaRPr lang="en-US" altLang="zh-CN" sz="3200" dirty="0">
              <a:ln>
                <a:noFill/>
              </a:ln>
              <a:latin typeface="微软雅黑" pitchFamily="34" charset="-122"/>
              <a:ea typeface="微软雅黑" pitchFamily="34" charset="-122"/>
            </a:endParaRPr>
          </a:p>
        </p:txBody>
      </p:sp>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8" y="1196752"/>
            <a:ext cx="5183272"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5420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0800" y="2924944"/>
            <a:ext cx="4044890" cy="1015663"/>
          </a:xfrm>
          <a:prstGeom prst="rect">
            <a:avLst/>
          </a:prstGeom>
          <a:noFill/>
        </p:spPr>
        <p:txBody>
          <a:bodyPr>
            <a:spAutoFit/>
          </a:bodyPr>
          <a:lstStyle/>
          <a:p>
            <a:pPr algn="ctr">
              <a:defRPr/>
            </a:pPr>
            <a:r>
              <a:rPr lang="zh-CN" altLang="en-US" sz="6000" b="1" dirty="0" smtClean="0">
                <a:ln w="10541" cmpd="sng">
                  <a:solidFill>
                    <a:schemeClr val="accent1">
                      <a:shade val="88000"/>
                      <a:satMod val="110000"/>
                    </a:schemeClr>
                  </a:solidFill>
                  <a:prstDash val="solid"/>
                </a:ln>
                <a:solidFill>
                  <a:srgbClr val="0854C4"/>
                </a:solidFill>
                <a:effectLst>
                  <a:reflection blurRad="6350" stA="60000" endA="900" endPos="58000" dir="5400000" sy="-100000" algn="bl" rotWithShape="0"/>
                </a:effectLst>
                <a:latin typeface="微软雅黑" pitchFamily="34" charset="-122"/>
                <a:ea typeface="微软雅黑" pitchFamily="34" charset="-122"/>
              </a:rPr>
              <a:t>谢  谢！</a:t>
            </a:r>
            <a:endParaRPr lang="zh-CN" altLang="en-US" sz="6000" b="1" dirty="0">
              <a:ln w="10541" cmpd="sng">
                <a:solidFill>
                  <a:schemeClr val="accent1">
                    <a:shade val="88000"/>
                    <a:satMod val="110000"/>
                  </a:schemeClr>
                </a:solidFill>
                <a:prstDash val="solid"/>
              </a:ln>
              <a:solidFill>
                <a:srgbClr val="0854C4"/>
              </a:solidFill>
              <a:effectLst>
                <a:reflection blurRad="6350" stA="60000" endA="900" endPos="58000" dir="5400000" sy="-100000" algn="bl" rotWithShape="0"/>
              </a:effectLst>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4" name="AutoShape 15"/>
          <p:cNvSpPr>
            <a:spLocks noChangeArrowheads="1"/>
          </p:cNvSpPr>
          <p:nvPr/>
        </p:nvSpPr>
        <p:spPr bwMode="auto">
          <a:xfrm>
            <a:off x="5590753" y="3660999"/>
            <a:ext cx="1933575" cy="2662237"/>
          </a:xfrm>
          <a:prstGeom prst="roundRect">
            <a:avLst>
              <a:gd name="adj" fmla="val 16667"/>
            </a:avLst>
          </a:prstGeom>
          <a:solidFill>
            <a:schemeClr val="tx1"/>
          </a:solidFill>
          <a:ln w="9525">
            <a:solidFill>
              <a:srgbClr val="336699"/>
            </a:solidFill>
            <a:round/>
            <a:headEnd/>
            <a:tailEnd/>
          </a:ln>
        </p:spPr>
        <p:txBody>
          <a:bodyPr/>
          <a:lstStyle/>
          <a:p>
            <a:pPr marL="0" lvl="2" indent="177800">
              <a:spcBef>
                <a:spcPts val="500"/>
              </a:spcBef>
              <a:buClr>
                <a:srgbClr val="A4001E"/>
              </a:buClr>
              <a:buFont typeface="Wingdings" pitchFamily="2" charset="2"/>
              <a:buChar char="l"/>
            </a:pPr>
            <a:r>
              <a:rPr lang="zh-CN" altLang="en-US" sz="2000" b="1">
                <a:solidFill>
                  <a:schemeClr val="bg1"/>
                </a:solidFill>
                <a:ea typeface="宋体" pitchFamily="2" charset="-122"/>
              </a:rPr>
              <a:t>在动态、多机构参与的虚拟组织中协同共享资源和求解问题 </a:t>
            </a:r>
          </a:p>
          <a:p>
            <a:pPr marL="342900" indent="-342900">
              <a:spcBef>
                <a:spcPts val="500"/>
              </a:spcBef>
              <a:buClr>
                <a:srgbClr val="A4001E"/>
              </a:buClr>
              <a:buFont typeface="Wingdings" pitchFamily="2" charset="2"/>
              <a:buNone/>
            </a:pPr>
            <a:endParaRPr lang="zh-CN" altLang="en-US" sz="2000" b="1">
              <a:solidFill>
                <a:schemeClr val="bg1"/>
              </a:solidFill>
              <a:ea typeface="宋体" pitchFamily="2" charset="-122"/>
            </a:endParaRPr>
          </a:p>
        </p:txBody>
      </p:sp>
      <p:sp>
        <p:nvSpPr>
          <p:cNvPr id="28685" name="AutoShape 15"/>
          <p:cNvSpPr>
            <a:spLocks noChangeArrowheads="1"/>
          </p:cNvSpPr>
          <p:nvPr/>
        </p:nvSpPr>
        <p:spPr bwMode="auto">
          <a:xfrm>
            <a:off x="1702966" y="3660999"/>
            <a:ext cx="1727200" cy="2662237"/>
          </a:xfrm>
          <a:prstGeom prst="roundRect">
            <a:avLst>
              <a:gd name="adj" fmla="val 16667"/>
            </a:avLst>
          </a:prstGeom>
          <a:solidFill>
            <a:schemeClr val="tx1"/>
          </a:solidFill>
          <a:ln w="9525">
            <a:solidFill>
              <a:srgbClr val="336699"/>
            </a:solidFill>
            <a:round/>
            <a:headEnd/>
            <a:tailEnd/>
          </a:ln>
        </p:spPr>
        <p:txBody>
          <a:bodyPr/>
          <a:lstStyle/>
          <a:p>
            <a:pPr marL="0" lvl="2" indent="177800">
              <a:spcBef>
                <a:spcPts val="500"/>
              </a:spcBef>
              <a:buClr>
                <a:srgbClr val="A4001E"/>
              </a:buClr>
              <a:buFont typeface="Wingdings" pitchFamily="2" charset="2"/>
              <a:buChar char="l"/>
            </a:pPr>
            <a:r>
              <a:rPr kumimoji="1" lang="zh-CN" altLang="en-US" sz="2000" b="1">
                <a:solidFill>
                  <a:schemeClr val="bg1"/>
                </a:solidFill>
                <a:ea typeface="宋体" pitchFamily="2" charset="-122"/>
              </a:rPr>
              <a:t>同时使用多种计算资源解决计算问题的过程</a:t>
            </a:r>
            <a:r>
              <a:rPr kumimoji="1" lang="zh-CN" altLang="en-US" sz="2400">
                <a:solidFill>
                  <a:schemeClr val="bg1"/>
                </a:solidFill>
                <a:ea typeface="宋体" pitchFamily="2" charset="-122"/>
              </a:rPr>
              <a:t> </a:t>
            </a:r>
          </a:p>
        </p:txBody>
      </p:sp>
      <p:sp>
        <p:nvSpPr>
          <p:cNvPr id="28686" name="AutoShape 15"/>
          <p:cNvSpPr>
            <a:spLocks noChangeArrowheads="1"/>
          </p:cNvSpPr>
          <p:nvPr/>
        </p:nvSpPr>
        <p:spPr bwMode="auto">
          <a:xfrm>
            <a:off x="3574628" y="3660999"/>
            <a:ext cx="1871663" cy="2660650"/>
          </a:xfrm>
          <a:prstGeom prst="roundRect">
            <a:avLst>
              <a:gd name="adj" fmla="val 16667"/>
            </a:avLst>
          </a:prstGeom>
          <a:solidFill>
            <a:schemeClr val="tx1"/>
          </a:solidFill>
          <a:ln w="9525">
            <a:solidFill>
              <a:srgbClr val="336699"/>
            </a:solidFill>
            <a:round/>
            <a:headEnd/>
            <a:tailEnd/>
          </a:ln>
        </p:spPr>
        <p:txBody>
          <a:bodyPr/>
          <a:lstStyle/>
          <a:p>
            <a:pPr marL="0" lvl="2" indent="177800">
              <a:spcBef>
                <a:spcPts val="500"/>
              </a:spcBef>
              <a:buClr>
                <a:srgbClr val="A4001E"/>
              </a:buClr>
              <a:buFont typeface="Wingdings" pitchFamily="2" charset="2"/>
              <a:buChar char="l"/>
            </a:pPr>
            <a:r>
              <a:rPr lang="zh-CN" altLang="en-US" sz="2000" b="1">
                <a:solidFill>
                  <a:schemeClr val="bg1"/>
                </a:solidFill>
                <a:ea typeface="宋体" pitchFamily="2" charset="-122"/>
              </a:rPr>
              <a:t>将需要巨大计算能力的问题分成许多小部分进行处理，最后综合结果</a:t>
            </a:r>
          </a:p>
        </p:txBody>
      </p:sp>
      <p:sp>
        <p:nvSpPr>
          <p:cNvPr id="28687" name="Oval 7"/>
          <p:cNvSpPr>
            <a:spLocks noChangeArrowheads="1"/>
          </p:cNvSpPr>
          <p:nvPr/>
        </p:nvSpPr>
        <p:spPr bwMode="auto">
          <a:xfrm>
            <a:off x="3790528" y="2652936"/>
            <a:ext cx="1530350" cy="1014413"/>
          </a:xfrm>
          <a:prstGeom prst="ellipse">
            <a:avLst/>
          </a:prstGeom>
          <a:gradFill rotWithShape="1">
            <a:gsLst>
              <a:gs pos="0">
                <a:srgbClr val="FF9900"/>
              </a:gs>
              <a:gs pos="100000">
                <a:srgbClr val="432800"/>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latinLnBrk="1"/>
            <a:r>
              <a:rPr kumimoji="1" lang="zh-CN" altLang="en-US" b="1" dirty="0">
                <a:ea typeface="宋体" pitchFamily="2" charset="-122"/>
              </a:rPr>
              <a:t>分布式计算</a:t>
            </a:r>
            <a:r>
              <a:rPr kumimoji="1" lang="zh-CN" altLang="en-US" dirty="0">
                <a:ea typeface="宋体" pitchFamily="2" charset="-122"/>
              </a:rPr>
              <a:t> </a:t>
            </a:r>
          </a:p>
        </p:txBody>
      </p:sp>
      <p:sp>
        <p:nvSpPr>
          <p:cNvPr id="28688" name="Oval 8"/>
          <p:cNvSpPr>
            <a:spLocks noChangeArrowheads="1"/>
          </p:cNvSpPr>
          <p:nvPr/>
        </p:nvSpPr>
        <p:spPr bwMode="auto">
          <a:xfrm>
            <a:off x="1990303" y="2646586"/>
            <a:ext cx="1368425" cy="1014413"/>
          </a:xfrm>
          <a:prstGeom prst="ellipse">
            <a:avLst/>
          </a:prstGeom>
          <a:gradFill rotWithShape="1">
            <a:gsLst>
              <a:gs pos="0">
                <a:srgbClr val="99CCFF"/>
              </a:gs>
              <a:gs pos="100000">
                <a:srgbClr val="283643"/>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latinLnBrk="1"/>
            <a:r>
              <a:rPr kumimoji="1" lang="zh-CN" altLang="en-US" b="1">
                <a:solidFill>
                  <a:srgbClr val="FFFFFF"/>
                </a:solidFill>
                <a:latin typeface="微软雅黑" pitchFamily="34" charset="-122"/>
                <a:ea typeface="微软雅黑" pitchFamily="34" charset="-122"/>
              </a:rPr>
              <a:t>并行计算</a:t>
            </a:r>
          </a:p>
        </p:txBody>
      </p:sp>
      <p:sp>
        <p:nvSpPr>
          <p:cNvPr id="28689" name="Oval 9"/>
          <p:cNvSpPr>
            <a:spLocks noChangeArrowheads="1"/>
          </p:cNvSpPr>
          <p:nvPr/>
        </p:nvSpPr>
        <p:spPr bwMode="auto">
          <a:xfrm>
            <a:off x="5735216" y="2652936"/>
            <a:ext cx="1511300" cy="1014413"/>
          </a:xfrm>
          <a:prstGeom prst="ellipse">
            <a:avLst/>
          </a:prstGeom>
          <a:gradFill rotWithShape="1">
            <a:gsLst>
              <a:gs pos="0">
                <a:srgbClr val="CC99FF"/>
              </a:gs>
              <a:gs pos="100000">
                <a:srgbClr val="362843"/>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latinLnBrk="1"/>
            <a:r>
              <a:rPr kumimoji="1" lang="zh-CN" altLang="en-US" b="1">
                <a:ea typeface="宋体" pitchFamily="2" charset="-122"/>
              </a:rPr>
              <a:t>网格计算</a:t>
            </a:r>
            <a:r>
              <a:rPr kumimoji="1" lang="zh-CN" altLang="en-US">
                <a:ea typeface="宋体" pitchFamily="2" charset="-122"/>
              </a:rPr>
              <a:t> </a:t>
            </a:r>
          </a:p>
        </p:txBody>
      </p:sp>
      <p:sp>
        <p:nvSpPr>
          <p:cNvPr id="9228" name="AutoShape 5"/>
          <p:cNvSpPr>
            <a:spLocks noChangeArrowheads="1"/>
          </p:cNvSpPr>
          <p:nvPr/>
        </p:nvSpPr>
        <p:spPr bwMode="auto">
          <a:xfrm>
            <a:off x="533400" y="1052736"/>
            <a:ext cx="7970838" cy="879475"/>
          </a:xfrm>
          <a:prstGeom prst="roundRect">
            <a:avLst>
              <a:gd name="adj" fmla="val 50000"/>
            </a:avLst>
          </a:prstGeom>
          <a:gradFill rotWithShape="1">
            <a:gsLst>
              <a:gs pos="0">
                <a:srgbClr val="99CC00"/>
              </a:gs>
              <a:gs pos="100000">
                <a:srgbClr val="567200"/>
              </a:gs>
            </a:gsLst>
            <a:lin ang="5400000" scaled="1"/>
          </a:gradFill>
          <a:ln>
            <a:noFill/>
          </a:ln>
          <a:effectLst>
            <a:outerShdw dist="107763" dir="2700000" algn="ctr" rotWithShape="0">
              <a:srgbClr val="008080">
                <a:alpha val="50000"/>
              </a:srgbClr>
            </a:outerShdw>
          </a:effectLst>
          <a:extLst/>
        </p:spPr>
        <p:txBody>
          <a:bodyPr wrap="none" anchor="ctr"/>
          <a:lstStyle/>
          <a:p>
            <a:pPr marL="285750" indent="-285750" algn="ctr" latinLnBrk="1">
              <a:buFont typeface="Wingdings" pitchFamily="2" charset="2"/>
              <a:buNone/>
            </a:pPr>
            <a:r>
              <a:rPr kumimoji="1" lang="zh-CN" altLang="en-US" sz="3200" b="1">
                <a:solidFill>
                  <a:srgbClr val="FFFFFF"/>
                </a:solidFill>
                <a:latin typeface="微软雅黑" pitchFamily="34" charset="-122"/>
                <a:ea typeface="微软雅黑" pitchFamily="34" charset="-122"/>
              </a:rPr>
              <a:t>云计算</a:t>
            </a:r>
          </a:p>
        </p:txBody>
      </p:sp>
      <p:sp>
        <p:nvSpPr>
          <p:cNvPr id="28691" name="Freeform 4"/>
          <p:cNvSpPr>
            <a:spLocks/>
          </p:cNvSpPr>
          <p:nvPr/>
        </p:nvSpPr>
        <p:spPr bwMode="auto">
          <a:xfrm>
            <a:off x="2146300" y="1984599"/>
            <a:ext cx="4806950" cy="838200"/>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66CCFF"/>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bwMode="auto">
          <a:xfrm>
            <a:off x="360363" y="636588"/>
            <a:ext cx="8382000" cy="443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algn="r"/>
            <a:r>
              <a:rPr lang="zh-CN" altLang="en-US" sz="3200" dirty="0">
                <a:ln>
                  <a:noFill/>
                </a:ln>
                <a:ea typeface="黑体" pitchFamily="49" charset="-122"/>
              </a:rPr>
              <a:t>云计算特点</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556792"/>
            <a:ext cx="5485456" cy="442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3d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4573588"/>
            <a:ext cx="22860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60363" y="636588"/>
            <a:ext cx="8382000" cy="553998"/>
          </a:xfrm>
        </p:spPr>
        <p:txBody>
          <a:bodyPr numCol="1" anchorCtr="0" compatLnSpc="1">
            <a:prstTxWarp prst="textNoShape">
              <a:avLst/>
            </a:prstTxWarp>
          </a:bodyPr>
          <a:lstStyle/>
          <a:p>
            <a:pPr lvl="0" algn="l">
              <a:defRPr/>
            </a:pPr>
            <a:r>
              <a:rPr lang="zh-CN" altLang="en-US" sz="4000" dirty="0">
                <a:solidFill>
                  <a:schemeClr val="bg1"/>
                </a:solidFill>
                <a:latin typeface="微软雅黑" pitchFamily="34" charset="-122"/>
                <a:ea typeface="微软雅黑" pitchFamily="34" charset="-122"/>
              </a:rPr>
              <a:t>提纲</a:t>
            </a:r>
            <a:endParaRPr lang="zh-CN" altLang="en-US" b="1" dirty="0" smtClean="0">
              <a:ln>
                <a:noFill/>
              </a:ln>
              <a:ea typeface="宋体" pitchFamily="2" charset="-122"/>
            </a:endParaRPr>
          </a:p>
        </p:txBody>
      </p:sp>
      <p:sp>
        <p:nvSpPr>
          <p:cNvPr id="8195" name="矩形 9"/>
          <p:cNvSpPr>
            <a:spLocks noChangeArrowheads="1"/>
          </p:cNvSpPr>
          <p:nvPr/>
        </p:nvSpPr>
        <p:spPr bwMode="auto">
          <a:xfrm>
            <a:off x="549423" y="1676400"/>
            <a:ext cx="80550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云计算的概念</a:t>
            </a:r>
            <a:endParaRPr lang="en-US" altLang="zh-CN" sz="3200" dirty="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云计算发展</a:t>
            </a:r>
            <a:r>
              <a:rPr lang="zh-CN" altLang="en-US" sz="3200" dirty="0" smtClean="0">
                <a:solidFill>
                  <a:schemeClr val="bg1"/>
                </a:solidFill>
                <a:latin typeface="微软雅黑" pitchFamily="34" charset="-122"/>
                <a:ea typeface="微软雅黑" pitchFamily="34" charset="-122"/>
              </a:rPr>
              <a:t>现状</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a:solidFill>
                  <a:schemeClr val="bg1"/>
                </a:solidFill>
                <a:latin typeface="微软雅黑" pitchFamily="34" charset="-122"/>
                <a:ea typeface="微软雅黑" pitchFamily="34" charset="-122"/>
              </a:rPr>
              <a:t>云计算</a:t>
            </a:r>
            <a:r>
              <a:rPr lang="zh-CN" altLang="en-US" sz="3200" dirty="0" smtClean="0">
                <a:solidFill>
                  <a:schemeClr val="bg1"/>
                </a:solidFill>
                <a:latin typeface="微软雅黑" pitchFamily="34" charset="-122"/>
                <a:ea typeface="微软雅黑" pitchFamily="34" charset="-122"/>
              </a:rPr>
              <a:t>服务类型</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en-US" altLang="zh-CN" sz="3200" dirty="0" smtClean="0">
                <a:solidFill>
                  <a:schemeClr val="bg1"/>
                </a:solidFill>
                <a:latin typeface="微软雅黑" pitchFamily="34" charset="-122"/>
                <a:ea typeface="微软雅黑" pitchFamily="34" charset="-122"/>
              </a:rPr>
              <a:t>IAAS</a:t>
            </a:r>
            <a:r>
              <a:rPr lang="zh-CN" altLang="en-US" sz="3200" dirty="0" smtClean="0">
                <a:solidFill>
                  <a:schemeClr val="bg1"/>
                </a:solidFill>
                <a:latin typeface="微软雅黑" pitchFamily="34" charset="-122"/>
                <a:ea typeface="微软雅黑" pitchFamily="34" charset="-122"/>
              </a:rPr>
              <a:t>及其关键技术</a:t>
            </a:r>
            <a:endParaRPr lang="en-US" altLang="zh-CN" sz="3200" dirty="0" smtClean="0">
              <a:solidFill>
                <a:schemeClr val="bg1"/>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3200" dirty="0" smtClean="0">
                <a:solidFill>
                  <a:schemeClr val="bg1"/>
                </a:solidFill>
                <a:latin typeface="微软雅黑" pitchFamily="34" charset="-122"/>
                <a:ea typeface="微软雅黑" pitchFamily="34" charset="-122"/>
              </a:rPr>
              <a:t>云计算管理平台</a:t>
            </a:r>
            <a:endParaRPr lang="en-US" altLang="zh-CN" sz="3200" dirty="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539552" y="2535560"/>
            <a:ext cx="6192688" cy="677416"/>
          </a:xfrm>
          <a:prstGeom prst="rect">
            <a:avLst/>
          </a:prstGeom>
          <a:noFill/>
          <a:ln w="34925"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89545" tIns="0" rIns="0" bIns="0"/>
          <a:lstStyle/>
          <a:p>
            <a:pPr algn="ctr" eaLnBrk="0" hangingPunct="0">
              <a:spcBef>
                <a:spcPct val="10000"/>
              </a:spcBef>
              <a:buClr>
                <a:srgbClr val="0000CC"/>
              </a:buClr>
              <a:buFont typeface="Wingdings" pitchFamily="2" charset="2"/>
              <a:buChar char="u"/>
            </a:pPr>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145902635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5" name="Group 3"/>
          <p:cNvGrpSpPr>
            <a:grpSpLocks/>
          </p:cNvGrpSpPr>
          <p:nvPr/>
        </p:nvGrpSpPr>
        <p:grpSpPr bwMode="auto">
          <a:xfrm>
            <a:off x="762000" y="2057400"/>
            <a:ext cx="6838950" cy="3365500"/>
            <a:chOff x="664" y="1951"/>
            <a:chExt cx="4308" cy="2120"/>
          </a:xfrm>
        </p:grpSpPr>
        <p:sp>
          <p:nvSpPr>
            <p:cNvPr id="38916" name="Freeform 4"/>
            <p:cNvSpPr>
              <a:spLocks/>
            </p:cNvSpPr>
            <p:nvPr/>
          </p:nvSpPr>
          <p:spPr bwMode="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17" name="Freeform 5"/>
            <p:cNvSpPr>
              <a:spLocks/>
            </p:cNvSpPr>
            <p:nvPr/>
          </p:nvSpPr>
          <p:spPr bwMode="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18" name="Freeform 6"/>
            <p:cNvSpPr>
              <a:spLocks/>
            </p:cNvSpPr>
            <p:nvPr/>
          </p:nvSpPr>
          <p:spPr bwMode="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19" name="Freeform 7"/>
            <p:cNvSpPr>
              <a:spLocks/>
            </p:cNvSpPr>
            <p:nvPr/>
          </p:nvSpPr>
          <p:spPr bwMode="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0" name="Freeform 8"/>
            <p:cNvSpPr>
              <a:spLocks/>
            </p:cNvSpPr>
            <p:nvPr/>
          </p:nvSpPr>
          <p:spPr bwMode="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1" name="Freeform 9"/>
            <p:cNvSpPr>
              <a:spLocks/>
            </p:cNvSpPr>
            <p:nvPr/>
          </p:nvSpPr>
          <p:spPr bwMode="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2" name="Freeform 10"/>
            <p:cNvSpPr>
              <a:spLocks/>
            </p:cNvSpPr>
            <p:nvPr/>
          </p:nvSpPr>
          <p:spPr bwMode="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3" name="Freeform 11"/>
            <p:cNvSpPr>
              <a:spLocks/>
            </p:cNvSpPr>
            <p:nvPr/>
          </p:nvSpPr>
          <p:spPr bwMode="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4" name="Freeform 12"/>
            <p:cNvSpPr>
              <a:spLocks/>
            </p:cNvSpPr>
            <p:nvPr/>
          </p:nvSpPr>
          <p:spPr bwMode="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5" name="Freeform 13"/>
            <p:cNvSpPr>
              <a:spLocks/>
            </p:cNvSpPr>
            <p:nvPr/>
          </p:nvSpPr>
          <p:spPr bwMode="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6" name="Freeform 14"/>
            <p:cNvSpPr>
              <a:spLocks/>
            </p:cNvSpPr>
            <p:nvPr/>
          </p:nvSpPr>
          <p:spPr bwMode="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7" name="Freeform 15"/>
            <p:cNvSpPr>
              <a:spLocks/>
            </p:cNvSpPr>
            <p:nvPr/>
          </p:nvSpPr>
          <p:spPr bwMode="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8" name="Freeform 16"/>
            <p:cNvSpPr>
              <a:spLocks/>
            </p:cNvSpPr>
            <p:nvPr/>
          </p:nvSpPr>
          <p:spPr bwMode="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29" name="Freeform 17"/>
            <p:cNvSpPr>
              <a:spLocks/>
            </p:cNvSpPr>
            <p:nvPr/>
          </p:nvSpPr>
          <p:spPr bwMode="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0" name="Freeform 18"/>
            <p:cNvSpPr>
              <a:spLocks/>
            </p:cNvSpPr>
            <p:nvPr/>
          </p:nvSpPr>
          <p:spPr bwMode="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1" name="Freeform 19"/>
            <p:cNvSpPr>
              <a:spLocks/>
            </p:cNvSpPr>
            <p:nvPr/>
          </p:nvSpPr>
          <p:spPr bwMode="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2" name="Freeform 20"/>
            <p:cNvSpPr>
              <a:spLocks/>
            </p:cNvSpPr>
            <p:nvPr/>
          </p:nvSpPr>
          <p:spPr bwMode="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3" name="Freeform 21"/>
            <p:cNvSpPr>
              <a:spLocks/>
            </p:cNvSpPr>
            <p:nvPr/>
          </p:nvSpPr>
          <p:spPr bwMode="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4" name="Freeform 22"/>
            <p:cNvSpPr>
              <a:spLocks/>
            </p:cNvSpPr>
            <p:nvPr/>
          </p:nvSpPr>
          <p:spPr bwMode="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5" name="Freeform 23"/>
            <p:cNvSpPr>
              <a:spLocks/>
            </p:cNvSpPr>
            <p:nvPr/>
          </p:nvSpPr>
          <p:spPr bwMode="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6" name="Freeform 24"/>
            <p:cNvSpPr>
              <a:spLocks/>
            </p:cNvSpPr>
            <p:nvPr/>
          </p:nvSpPr>
          <p:spPr bwMode="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7" name="Freeform 25"/>
            <p:cNvSpPr>
              <a:spLocks/>
            </p:cNvSpPr>
            <p:nvPr/>
          </p:nvSpPr>
          <p:spPr bwMode="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8" name="Freeform 26"/>
            <p:cNvSpPr>
              <a:spLocks/>
            </p:cNvSpPr>
            <p:nvPr/>
          </p:nvSpPr>
          <p:spPr bwMode="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39" name="Freeform 27"/>
            <p:cNvSpPr>
              <a:spLocks/>
            </p:cNvSpPr>
            <p:nvPr/>
          </p:nvSpPr>
          <p:spPr bwMode="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0" name="Freeform 28"/>
            <p:cNvSpPr>
              <a:spLocks/>
            </p:cNvSpPr>
            <p:nvPr/>
          </p:nvSpPr>
          <p:spPr bwMode="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1" name="Freeform 29"/>
            <p:cNvSpPr>
              <a:spLocks/>
            </p:cNvSpPr>
            <p:nvPr/>
          </p:nvSpPr>
          <p:spPr bwMode="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2" name="Freeform 30"/>
            <p:cNvSpPr>
              <a:spLocks/>
            </p:cNvSpPr>
            <p:nvPr/>
          </p:nvSpPr>
          <p:spPr bwMode="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3" name="Freeform 31"/>
            <p:cNvSpPr>
              <a:spLocks/>
            </p:cNvSpPr>
            <p:nvPr/>
          </p:nvSpPr>
          <p:spPr bwMode="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4" name="Freeform 32"/>
            <p:cNvSpPr>
              <a:spLocks/>
            </p:cNvSpPr>
            <p:nvPr/>
          </p:nvSpPr>
          <p:spPr bwMode="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5" name="Freeform 33"/>
            <p:cNvSpPr>
              <a:spLocks/>
            </p:cNvSpPr>
            <p:nvPr/>
          </p:nvSpPr>
          <p:spPr bwMode="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6" name="Freeform 34"/>
            <p:cNvSpPr>
              <a:spLocks/>
            </p:cNvSpPr>
            <p:nvPr/>
          </p:nvSpPr>
          <p:spPr bwMode="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7" name="Freeform 35"/>
            <p:cNvSpPr>
              <a:spLocks/>
            </p:cNvSpPr>
            <p:nvPr/>
          </p:nvSpPr>
          <p:spPr bwMode="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8" name="Freeform 36"/>
            <p:cNvSpPr>
              <a:spLocks/>
            </p:cNvSpPr>
            <p:nvPr/>
          </p:nvSpPr>
          <p:spPr bwMode="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49" name="Freeform 37"/>
            <p:cNvSpPr>
              <a:spLocks/>
            </p:cNvSpPr>
            <p:nvPr/>
          </p:nvSpPr>
          <p:spPr bwMode="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0" name="Freeform 38"/>
            <p:cNvSpPr>
              <a:spLocks/>
            </p:cNvSpPr>
            <p:nvPr/>
          </p:nvSpPr>
          <p:spPr bwMode="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prstShdw prst="shdw17" dist="25400" dir="5400000">
                <a:srgbClr val="333333">
                  <a:alpha val="50000"/>
                </a:srgbClr>
              </a:prstShdw>
            </a:effectLst>
          </p:spPr>
          <p:txBody>
            <a:bodyPr/>
            <a:lstStyle/>
            <a:p>
              <a:endParaRPr lang="zh-CN" altLang="en-US"/>
            </a:p>
          </p:txBody>
        </p:sp>
        <p:sp>
          <p:nvSpPr>
            <p:cNvPr id="38951" name="Freeform 39"/>
            <p:cNvSpPr>
              <a:spLocks/>
            </p:cNvSpPr>
            <p:nvPr/>
          </p:nvSpPr>
          <p:spPr bwMode="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2" name="Freeform 40"/>
            <p:cNvSpPr>
              <a:spLocks/>
            </p:cNvSpPr>
            <p:nvPr/>
          </p:nvSpPr>
          <p:spPr bwMode="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3" name="Freeform 41"/>
            <p:cNvSpPr>
              <a:spLocks/>
            </p:cNvSpPr>
            <p:nvPr/>
          </p:nvSpPr>
          <p:spPr bwMode="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4" name="Freeform 42"/>
            <p:cNvSpPr>
              <a:spLocks/>
            </p:cNvSpPr>
            <p:nvPr/>
          </p:nvSpPr>
          <p:spPr bwMode="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5" name="Freeform 43"/>
            <p:cNvSpPr>
              <a:spLocks/>
            </p:cNvSpPr>
            <p:nvPr/>
          </p:nvSpPr>
          <p:spPr bwMode="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6" name="Freeform 44"/>
            <p:cNvSpPr>
              <a:spLocks/>
            </p:cNvSpPr>
            <p:nvPr/>
          </p:nvSpPr>
          <p:spPr bwMode="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7" name="Freeform 45"/>
            <p:cNvSpPr>
              <a:spLocks/>
            </p:cNvSpPr>
            <p:nvPr/>
          </p:nvSpPr>
          <p:spPr bwMode="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8" name="Freeform 46"/>
            <p:cNvSpPr>
              <a:spLocks/>
            </p:cNvSpPr>
            <p:nvPr/>
          </p:nvSpPr>
          <p:spPr bwMode="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59" name="Freeform 47"/>
            <p:cNvSpPr>
              <a:spLocks/>
            </p:cNvSpPr>
            <p:nvPr/>
          </p:nvSpPr>
          <p:spPr bwMode="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0" name="Freeform 48"/>
            <p:cNvSpPr>
              <a:spLocks/>
            </p:cNvSpPr>
            <p:nvPr/>
          </p:nvSpPr>
          <p:spPr bwMode="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1" name="Freeform 49"/>
            <p:cNvSpPr>
              <a:spLocks/>
            </p:cNvSpPr>
            <p:nvPr/>
          </p:nvSpPr>
          <p:spPr bwMode="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2" name="Freeform 50"/>
            <p:cNvSpPr>
              <a:spLocks/>
            </p:cNvSpPr>
            <p:nvPr/>
          </p:nvSpPr>
          <p:spPr bwMode="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3" name="Freeform 51"/>
            <p:cNvSpPr>
              <a:spLocks/>
            </p:cNvSpPr>
            <p:nvPr/>
          </p:nvSpPr>
          <p:spPr bwMode="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4" name="Freeform 52"/>
            <p:cNvSpPr>
              <a:spLocks/>
            </p:cNvSpPr>
            <p:nvPr/>
          </p:nvSpPr>
          <p:spPr bwMode="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5" name="Freeform 53"/>
            <p:cNvSpPr>
              <a:spLocks/>
            </p:cNvSpPr>
            <p:nvPr/>
          </p:nvSpPr>
          <p:spPr bwMode="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6" name="Freeform 54"/>
            <p:cNvSpPr>
              <a:spLocks/>
            </p:cNvSpPr>
            <p:nvPr/>
          </p:nvSpPr>
          <p:spPr bwMode="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7" name="Freeform 55"/>
            <p:cNvSpPr>
              <a:spLocks/>
            </p:cNvSpPr>
            <p:nvPr/>
          </p:nvSpPr>
          <p:spPr bwMode="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8" name="Freeform 56"/>
            <p:cNvSpPr>
              <a:spLocks/>
            </p:cNvSpPr>
            <p:nvPr/>
          </p:nvSpPr>
          <p:spPr bwMode="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69" name="Freeform 57"/>
            <p:cNvSpPr>
              <a:spLocks/>
            </p:cNvSpPr>
            <p:nvPr/>
          </p:nvSpPr>
          <p:spPr bwMode="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0" name="Freeform 58"/>
            <p:cNvSpPr>
              <a:spLocks/>
            </p:cNvSpPr>
            <p:nvPr/>
          </p:nvSpPr>
          <p:spPr bwMode="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1" name="Freeform 59"/>
            <p:cNvSpPr>
              <a:spLocks/>
            </p:cNvSpPr>
            <p:nvPr/>
          </p:nvSpPr>
          <p:spPr bwMode="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2" name="Freeform 60"/>
            <p:cNvSpPr>
              <a:spLocks/>
            </p:cNvSpPr>
            <p:nvPr/>
          </p:nvSpPr>
          <p:spPr bwMode="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3" name="Freeform 61"/>
            <p:cNvSpPr>
              <a:spLocks/>
            </p:cNvSpPr>
            <p:nvPr/>
          </p:nvSpPr>
          <p:spPr bwMode="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4" name="Freeform 62"/>
            <p:cNvSpPr>
              <a:spLocks/>
            </p:cNvSpPr>
            <p:nvPr/>
          </p:nvSpPr>
          <p:spPr bwMode="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5" name="Freeform 63"/>
            <p:cNvSpPr>
              <a:spLocks/>
            </p:cNvSpPr>
            <p:nvPr/>
          </p:nvSpPr>
          <p:spPr bwMode="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6" name="Freeform 64"/>
            <p:cNvSpPr>
              <a:spLocks/>
            </p:cNvSpPr>
            <p:nvPr/>
          </p:nvSpPr>
          <p:spPr bwMode="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7" name="Freeform 65"/>
            <p:cNvSpPr>
              <a:spLocks/>
            </p:cNvSpPr>
            <p:nvPr/>
          </p:nvSpPr>
          <p:spPr bwMode="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8" name="Freeform 66"/>
            <p:cNvSpPr>
              <a:spLocks/>
            </p:cNvSpPr>
            <p:nvPr/>
          </p:nvSpPr>
          <p:spPr bwMode="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79" name="Freeform 67"/>
            <p:cNvSpPr>
              <a:spLocks/>
            </p:cNvSpPr>
            <p:nvPr/>
          </p:nvSpPr>
          <p:spPr bwMode="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0" name="Freeform 68"/>
            <p:cNvSpPr>
              <a:spLocks/>
            </p:cNvSpPr>
            <p:nvPr/>
          </p:nvSpPr>
          <p:spPr bwMode="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1" name="Freeform 69"/>
            <p:cNvSpPr>
              <a:spLocks/>
            </p:cNvSpPr>
            <p:nvPr/>
          </p:nvSpPr>
          <p:spPr bwMode="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2" name="Freeform 70"/>
            <p:cNvSpPr>
              <a:spLocks/>
            </p:cNvSpPr>
            <p:nvPr/>
          </p:nvSpPr>
          <p:spPr bwMode="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3" name="Freeform 71"/>
            <p:cNvSpPr>
              <a:spLocks/>
            </p:cNvSpPr>
            <p:nvPr/>
          </p:nvSpPr>
          <p:spPr bwMode="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4" name="Freeform 72"/>
            <p:cNvSpPr>
              <a:spLocks/>
            </p:cNvSpPr>
            <p:nvPr/>
          </p:nvSpPr>
          <p:spPr bwMode="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5" name="Freeform 73"/>
            <p:cNvSpPr>
              <a:spLocks/>
            </p:cNvSpPr>
            <p:nvPr/>
          </p:nvSpPr>
          <p:spPr bwMode="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6" name="Freeform 74"/>
            <p:cNvSpPr>
              <a:spLocks/>
            </p:cNvSpPr>
            <p:nvPr/>
          </p:nvSpPr>
          <p:spPr bwMode="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7" name="Freeform 75"/>
            <p:cNvSpPr>
              <a:spLocks/>
            </p:cNvSpPr>
            <p:nvPr/>
          </p:nvSpPr>
          <p:spPr bwMode="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8" name="Freeform 76"/>
            <p:cNvSpPr>
              <a:spLocks/>
            </p:cNvSpPr>
            <p:nvPr/>
          </p:nvSpPr>
          <p:spPr bwMode="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89" name="Freeform 77"/>
            <p:cNvSpPr>
              <a:spLocks/>
            </p:cNvSpPr>
            <p:nvPr/>
          </p:nvSpPr>
          <p:spPr bwMode="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0" name="Freeform 78"/>
            <p:cNvSpPr>
              <a:spLocks/>
            </p:cNvSpPr>
            <p:nvPr/>
          </p:nvSpPr>
          <p:spPr bwMode="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1" name="Freeform 79"/>
            <p:cNvSpPr>
              <a:spLocks/>
            </p:cNvSpPr>
            <p:nvPr/>
          </p:nvSpPr>
          <p:spPr bwMode="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2" name="Freeform 80"/>
            <p:cNvSpPr>
              <a:spLocks/>
            </p:cNvSpPr>
            <p:nvPr/>
          </p:nvSpPr>
          <p:spPr bwMode="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3" name="Freeform 81"/>
            <p:cNvSpPr>
              <a:spLocks/>
            </p:cNvSpPr>
            <p:nvPr/>
          </p:nvSpPr>
          <p:spPr bwMode="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4" name="Freeform 82"/>
            <p:cNvSpPr>
              <a:spLocks/>
            </p:cNvSpPr>
            <p:nvPr/>
          </p:nvSpPr>
          <p:spPr bwMode="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5" name="Freeform 83"/>
            <p:cNvSpPr>
              <a:spLocks/>
            </p:cNvSpPr>
            <p:nvPr/>
          </p:nvSpPr>
          <p:spPr bwMode="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6" name="Freeform 84"/>
            <p:cNvSpPr>
              <a:spLocks/>
            </p:cNvSpPr>
            <p:nvPr/>
          </p:nvSpPr>
          <p:spPr bwMode="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7" name="Freeform 85"/>
            <p:cNvSpPr>
              <a:spLocks/>
            </p:cNvSpPr>
            <p:nvPr/>
          </p:nvSpPr>
          <p:spPr bwMode="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8" name="Freeform 86"/>
            <p:cNvSpPr>
              <a:spLocks/>
            </p:cNvSpPr>
            <p:nvPr/>
          </p:nvSpPr>
          <p:spPr bwMode="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999" name="Freeform 87"/>
            <p:cNvSpPr>
              <a:spLocks/>
            </p:cNvSpPr>
            <p:nvPr/>
          </p:nvSpPr>
          <p:spPr bwMode="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0" name="Freeform 88"/>
            <p:cNvSpPr>
              <a:spLocks/>
            </p:cNvSpPr>
            <p:nvPr/>
          </p:nvSpPr>
          <p:spPr bwMode="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1" name="Freeform 89"/>
            <p:cNvSpPr>
              <a:spLocks/>
            </p:cNvSpPr>
            <p:nvPr/>
          </p:nvSpPr>
          <p:spPr bwMode="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2" name="Freeform 90"/>
            <p:cNvSpPr>
              <a:spLocks/>
            </p:cNvSpPr>
            <p:nvPr/>
          </p:nvSpPr>
          <p:spPr bwMode="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3" name="Freeform 91"/>
            <p:cNvSpPr>
              <a:spLocks/>
            </p:cNvSpPr>
            <p:nvPr/>
          </p:nvSpPr>
          <p:spPr bwMode="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4" name="Freeform 92"/>
            <p:cNvSpPr>
              <a:spLocks/>
            </p:cNvSpPr>
            <p:nvPr/>
          </p:nvSpPr>
          <p:spPr bwMode="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5" name="Freeform 93"/>
            <p:cNvSpPr>
              <a:spLocks/>
            </p:cNvSpPr>
            <p:nvPr/>
          </p:nvSpPr>
          <p:spPr bwMode="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6" name="Freeform 94"/>
            <p:cNvSpPr>
              <a:spLocks/>
            </p:cNvSpPr>
            <p:nvPr/>
          </p:nvSpPr>
          <p:spPr bwMode="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7" name="Freeform 95"/>
            <p:cNvSpPr>
              <a:spLocks/>
            </p:cNvSpPr>
            <p:nvPr/>
          </p:nvSpPr>
          <p:spPr bwMode="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8" name="Freeform 96"/>
            <p:cNvSpPr>
              <a:spLocks/>
            </p:cNvSpPr>
            <p:nvPr/>
          </p:nvSpPr>
          <p:spPr bwMode="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09" name="Freeform 97"/>
            <p:cNvSpPr>
              <a:spLocks/>
            </p:cNvSpPr>
            <p:nvPr/>
          </p:nvSpPr>
          <p:spPr bwMode="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0" name="Freeform 98"/>
            <p:cNvSpPr>
              <a:spLocks/>
            </p:cNvSpPr>
            <p:nvPr/>
          </p:nvSpPr>
          <p:spPr bwMode="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1" name="Freeform 99"/>
            <p:cNvSpPr>
              <a:spLocks/>
            </p:cNvSpPr>
            <p:nvPr/>
          </p:nvSpPr>
          <p:spPr bwMode="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2" name="Freeform 100"/>
            <p:cNvSpPr>
              <a:spLocks/>
            </p:cNvSpPr>
            <p:nvPr/>
          </p:nvSpPr>
          <p:spPr bwMode="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3" name="Freeform 101"/>
            <p:cNvSpPr>
              <a:spLocks/>
            </p:cNvSpPr>
            <p:nvPr/>
          </p:nvSpPr>
          <p:spPr bwMode="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4" name="Freeform 102"/>
            <p:cNvSpPr>
              <a:spLocks/>
            </p:cNvSpPr>
            <p:nvPr/>
          </p:nvSpPr>
          <p:spPr bwMode="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5" name="Freeform 103"/>
            <p:cNvSpPr>
              <a:spLocks/>
            </p:cNvSpPr>
            <p:nvPr/>
          </p:nvSpPr>
          <p:spPr bwMode="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6" name="Freeform 104"/>
            <p:cNvSpPr>
              <a:spLocks/>
            </p:cNvSpPr>
            <p:nvPr/>
          </p:nvSpPr>
          <p:spPr bwMode="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7" name="Freeform 105"/>
            <p:cNvSpPr>
              <a:spLocks/>
            </p:cNvSpPr>
            <p:nvPr/>
          </p:nvSpPr>
          <p:spPr bwMode="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8" name="Freeform 106"/>
            <p:cNvSpPr>
              <a:spLocks/>
            </p:cNvSpPr>
            <p:nvPr/>
          </p:nvSpPr>
          <p:spPr bwMode="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19" name="Freeform 107"/>
            <p:cNvSpPr>
              <a:spLocks/>
            </p:cNvSpPr>
            <p:nvPr/>
          </p:nvSpPr>
          <p:spPr bwMode="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20" name="Freeform 108"/>
            <p:cNvSpPr>
              <a:spLocks/>
            </p:cNvSpPr>
            <p:nvPr/>
          </p:nvSpPr>
          <p:spPr bwMode="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21" name="Freeform 109"/>
            <p:cNvSpPr>
              <a:spLocks/>
            </p:cNvSpPr>
            <p:nvPr/>
          </p:nvSpPr>
          <p:spPr bwMode="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22" name="Freeform 110"/>
            <p:cNvSpPr>
              <a:spLocks/>
            </p:cNvSpPr>
            <p:nvPr/>
          </p:nvSpPr>
          <p:spPr bwMode="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023" name="Freeform 111"/>
            <p:cNvSpPr>
              <a:spLocks/>
            </p:cNvSpPr>
            <p:nvPr/>
          </p:nvSpPr>
          <p:spPr bwMode="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grpSp>
      <p:sp>
        <p:nvSpPr>
          <p:cNvPr id="39024" name="Oval 112"/>
          <p:cNvSpPr>
            <a:spLocks noChangeArrowheads="1"/>
          </p:cNvSpPr>
          <p:nvPr/>
        </p:nvSpPr>
        <p:spPr bwMode="gray">
          <a:xfrm>
            <a:off x="3962400" y="2438400"/>
            <a:ext cx="260350" cy="26035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25" name="Oval 113"/>
          <p:cNvSpPr>
            <a:spLocks noChangeArrowheads="1"/>
          </p:cNvSpPr>
          <p:nvPr/>
        </p:nvSpPr>
        <p:spPr bwMode="gray">
          <a:xfrm>
            <a:off x="6567488" y="4913313"/>
            <a:ext cx="260350" cy="26035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26" name="Oval 114"/>
          <p:cNvSpPr>
            <a:spLocks noChangeArrowheads="1"/>
          </p:cNvSpPr>
          <p:nvPr/>
        </p:nvSpPr>
        <p:spPr bwMode="gray">
          <a:xfrm>
            <a:off x="5715000" y="2743200"/>
            <a:ext cx="260350" cy="26035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27" name="Oval 115"/>
          <p:cNvSpPr>
            <a:spLocks noChangeArrowheads="1"/>
          </p:cNvSpPr>
          <p:nvPr/>
        </p:nvSpPr>
        <p:spPr bwMode="gray">
          <a:xfrm>
            <a:off x="6096000" y="3048000"/>
            <a:ext cx="228600" cy="22860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28" name="AutoShape 116"/>
          <p:cNvSpPr>
            <a:spLocks/>
          </p:cNvSpPr>
          <p:nvPr/>
        </p:nvSpPr>
        <p:spPr bwMode="black">
          <a:xfrm>
            <a:off x="4800600" y="1295400"/>
            <a:ext cx="3146425" cy="433388"/>
          </a:xfrm>
          <a:prstGeom prst="callout2">
            <a:avLst>
              <a:gd name="adj1" fmla="val 26375"/>
              <a:gd name="adj2" fmla="val -2421"/>
              <a:gd name="adj3" fmla="val 26375"/>
              <a:gd name="adj4" fmla="val -11250"/>
              <a:gd name="adj5" fmla="val 256778"/>
              <a:gd name="adj6" fmla="val -20583"/>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zh-CN" sz="1400" b="1">
                <a:solidFill>
                  <a:schemeClr val="bg1"/>
                </a:solidFill>
                <a:ea typeface="宋体" pitchFamily="2" charset="-122"/>
              </a:rPr>
              <a:t>1</a:t>
            </a:r>
            <a:r>
              <a:rPr lang="zh-CN" altLang="en-US" sz="1400" b="1">
                <a:solidFill>
                  <a:schemeClr val="bg1"/>
                </a:solidFill>
                <a:ea typeface="宋体" pitchFamily="2" charset="-122"/>
              </a:rPr>
              <a:t>、欧盟第七框架计划（</a:t>
            </a:r>
            <a:r>
              <a:rPr lang="en-US" altLang="zh-CN" sz="1400" b="1">
                <a:solidFill>
                  <a:schemeClr val="bg1"/>
                </a:solidFill>
                <a:ea typeface="宋体" pitchFamily="2" charset="-122"/>
              </a:rPr>
              <a:t>FP7</a:t>
            </a:r>
            <a:r>
              <a:rPr lang="zh-CN" altLang="en-US" sz="1400" b="1">
                <a:solidFill>
                  <a:schemeClr val="bg1"/>
                </a:solidFill>
                <a:ea typeface="宋体" pitchFamily="2" charset="-122"/>
              </a:rPr>
              <a:t>）</a:t>
            </a:r>
          </a:p>
          <a:p>
            <a:pPr eaLnBrk="0" hangingPunct="0"/>
            <a:r>
              <a:rPr lang="en-US" altLang="zh-CN" sz="1400" b="1">
                <a:solidFill>
                  <a:schemeClr val="bg1"/>
                </a:solidFill>
                <a:ea typeface="宋体" pitchFamily="2" charset="-122"/>
              </a:rPr>
              <a:t>2</a:t>
            </a:r>
            <a:r>
              <a:rPr lang="zh-CN" altLang="en-US" sz="1400" b="1">
                <a:solidFill>
                  <a:schemeClr val="bg1"/>
                </a:solidFill>
                <a:ea typeface="宋体" pitchFamily="2" charset="-122"/>
              </a:rPr>
              <a:t>、欧盟视觉云（</a:t>
            </a:r>
            <a:r>
              <a:rPr lang="en-US" altLang="zh-CN" sz="1400" b="1">
                <a:solidFill>
                  <a:schemeClr val="bg1"/>
                </a:solidFill>
                <a:ea typeface="宋体" pitchFamily="2" charset="-122"/>
              </a:rPr>
              <a:t>Vision</a:t>
            </a:r>
            <a:r>
              <a:rPr lang="zh-CN" altLang="en-US" sz="1400" b="1">
                <a:solidFill>
                  <a:schemeClr val="bg1"/>
                </a:solidFill>
                <a:ea typeface="宋体" pitchFamily="2" charset="-122"/>
              </a:rPr>
              <a:t>）项目</a:t>
            </a:r>
          </a:p>
          <a:p>
            <a:pPr eaLnBrk="0" hangingPunct="0"/>
            <a:r>
              <a:rPr lang="en-US" altLang="zh-CN" sz="1400" b="1">
                <a:solidFill>
                  <a:schemeClr val="bg1"/>
                </a:solidFill>
                <a:ea typeface="宋体" pitchFamily="2" charset="-122"/>
              </a:rPr>
              <a:t>3</a:t>
            </a:r>
            <a:r>
              <a:rPr lang="zh-CN" altLang="en-US" sz="1400" b="1">
                <a:solidFill>
                  <a:schemeClr val="bg1"/>
                </a:solidFill>
                <a:ea typeface="宋体" pitchFamily="2" charset="-122"/>
              </a:rPr>
              <a:t>、英国政府云（</a:t>
            </a:r>
            <a:r>
              <a:rPr lang="en-US" altLang="zh-CN" sz="1400" b="1">
                <a:solidFill>
                  <a:schemeClr val="bg1"/>
                </a:solidFill>
                <a:ea typeface="宋体" pitchFamily="2" charset="-122"/>
              </a:rPr>
              <a:t>G-Cloud</a:t>
            </a:r>
            <a:r>
              <a:rPr lang="zh-CN" altLang="en-US" sz="1400" b="1">
                <a:solidFill>
                  <a:schemeClr val="bg1"/>
                </a:solidFill>
                <a:ea typeface="宋体" pitchFamily="2" charset="-122"/>
              </a:rPr>
              <a:t>）</a:t>
            </a:r>
          </a:p>
        </p:txBody>
      </p:sp>
      <p:sp>
        <p:nvSpPr>
          <p:cNvPr id="39029" name="AutoShape 117"/>
          <p:cNvSpPr>
            <a:spLocks/>
          </p:cNvSpPr>
          <p:nvPr/>
        </p:nvSpPr>
        <p:spPr bwMode="black">
          <a:xfrm>
            <a:off x="6400800" y="2286000"/>
            <a:ext cx="3146425" cy="433388"/>
          </a:xfrm>
          <a:prstGeom prst="callout2">
            <a:avLst>
              <a:gd name="adj1" fmla="val 26375"/>
              <a:gd name="adj2" fmla="val -2421"/>
              <a:gd name="adj3" fmla="val 26375"/>
              <a:gd name="adj4" fmla="val -7519"/>
              <a:gd name="adj5" fmla="val 121977"/>
              <a:gd name="adj6" fmla="val -12917"/>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zh-CN" sz="1400" b="1">
                <a:solidFill>
                  <a:schemeClr val="bg1"/>
                </a:solidFill>
                <a:ea typeface="宋体" pitchFamily="2" charset="-122"/>
              </a:rPr>
              <a:t>1</a:t>
            </a:r>
            <a:r>
              <a:rPr lang="zh-CN" altLang="en-US" sz="1400" b="1">
                <a:solidFill>
                  <a:schemeClr val="bg1"/>
                </a:solidFill>
                <a:ea typeface="宋体" pitchFamily="2" charset="-122"/>
              </a:rPr>
              <a:t>、十二五战略新兴产业</a:t>
            </a:r>
          </a:p>
          <a:p>
            <a:pPr eaLnBrk="0" hangingPunct="0"/>
            <a:r>
              <a:rPr lang="en-US" altLang="zh-CN" sz="1400" b="1">
                <a:solidFill>
                  <a:schemeClr val="bg1"/>
                </a:solidFill>
                <a:ea typeface="宋体" pitchFamily="2" charset="-122"/>
              </a:rPr>
              <a:t>2</a:t>
            </a:r>
            <a:r>
              <a:rPr lang="zh-CN" altLang="en-US" sz="1400" b="1">
                <a:solidFill>
                  <a:schemeClr val="bg1"/>
                </a:solidFill>
                <a:ea typeface="宋体" pitchFamily="2" charset="-122"/>
              </a:rPr>
              <a:t>、云计算创新发展试点示范工作</a:t>
            </a:r>
          </a:p>
          <a:p>
            <a:pPr eaLnBrk="0" hangingPunct="0"/>
            <a:r>
              <a:rPr lang="en-US" altLang="zh-CN" sz="1400" b="1">
                <a:solidFill>
                  <a:schemeClr val="bg1"/>
                </a:solidFill>
                <a:ea typeface="宋体" pitchFamily="2" charset="-122"/>
              </a:rPr>
              <a:t>3</a:t>
            </a:r>
            <a:r>
              <a:rPr lang="zh-CN" altLang="en-US" sz="1400" b="1">
                <a:solidFill>
                  <a:schemeClr val="bg1"/>
                </a:solidFill>
                <a:ea typeface="宋体" pitchFamily="2" charset="-122"/>
              </a:rPr>
              <a:t>、“中国云”国家规划即将推出</a:t>
            </a:r>
          </a:p>
        </p:txBody>
      </p:sp>
      <p:sp>
        <p:nvSpPr>
          <p:cNvPr id="39030" name="AutoShape 118"/>
          <p:cNvSpPr>
            <a:spLocks/>
          </p:cNvSpPr>
          <p:nvPr/>
        </p:nvSpPr>
        <p:spPr bwMode="black">
          <a:xfrm>
            <a:off x="2743200" y="4953000"/>
            <a:ext cx="2841625" cy="357188"/>
          </a:xfrm>
          <a:prstGeom prst="callout2">
            <a:avLst>
              <a:gd name="adj1" fmla="val 32000"/>
              <a:gd name="adj2" fmla="val 102681"/>
              <a:gd name="adj3" fmla="val 32000"/>
              <a:gd name="adj4" fmla="val 111843"/>
              <a:gd name="adj5" fmla="val -484889"/>
              <a:gd name="adj6" fmla="val 121565"/>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zh-CN" altLang="en-US" sz="1400" b="1" dirty="0">
                <a:solidFill>
                  <a:schemeClr val="tx2"/>
                </a:solidFill>
                <a:ea typeface="宋体" pitchFamily="2" charset="-122"/>
              </a:rPr>
              <a:t>            </a:t>
            </a:r>
            <a:r>
              <a:rPr lang="zh-CN" altLang="en-US" sz="1400" b="1" dirty="0">
                <a:solidFill>
                  <a:schemeClr val="bg1"/>
                </a:solidFill>
                <a:ea typeface="宋体" pitchFamily="2" charset="-122"/>
              </a:rPr>
              <a:t>韩国云计算全面振兴计划</a:t>
            </a:r>
          </a:p>
        </p:txBody>
      </p:sp>
      <p:sp>
        <p:nvSpPr>
          <p:cNvPr id="39031" name="Oval 119"/>
          <p:cNvSpPr>
            <a:spLocks noChangeArrowheads="1"/>
          </p:cNvSpPr>
          <p:nvPr/>
        </p:nvSpPr>
        <p:spPr bwMode="gray">
          <a:xfrm>
            <a:off x="6324600" y="2971800"/>
            <a:ext cx="228600" cy="22860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32" name="AutoShape 120"/>
          <p:cNvSpPr>
            <a:spLocks/>
          </p:cNvSpPr>
          <p:nvPr/>
        </p:nvSpPr>
        <p:spPr bwMode="black">
          <a:xfrm>
            <a:off x="6781800" y="4114800"/>
            <a:ext cx="2536825" cy="280988"/>
          </a:xfrm>
          <a:prstGeom prst="callout2">
            <a:avLst>
              <a:gd name="adj1" fmla="val 40676"/>
              <a:gd name="adj2" fmla="val -3005"/>
              <a:gd name="adj3" fmla="val 40676"/>
              <a:gd name="adj4" fmla="val -7319"/>
              <a:gd name="adj5" fmla="val -345199"/>
              <a:gd name="adj6" fmla="val -11889"/>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zh-CN" altLang="en-US" sz="1400" b="1">
                <a:solidFill>
                  <a:schemeClr val="tx2"/>
                </a:solidFill>
                <a:ea typeface="宋体" pitchFamily="2" charset="-122"/>
              </a:rPr>
              <a:t>   </a:t>
            </a:r>
            <a:r>
              <a:rPr lang="zh-CN" altLang="en-US" sz="1400" b="1">
                <a:solidFill>
                  <a:schemeClr val="bg1"/>
                </a:solidFill>
                <a:ea typeface="宋体" pitchFamily="2" charset="-122"/>
              </a:rPr>
              <a:t>日本总务省云计算特区工程</a:t>
            </a:r>
          </a:p>
          <a:p>
            <a:pPr eaLnBrk="0" hangingPunct="0"/>
            <a:endParaRPr lang="zh-CN" altLang="en-US" sz="1400" b="1">
              <a:solidFill>
                <a:schemeClr val="bg1"/>
              </a:solidFill>
              <a:ea typeface="宋体" pitchFamily="2" charset="-122"/>
            </a:endParaRPr>
          </a:p>
        </p:txBody>
      </p:sp>
      <p:sp>
        <p:nvSpPr>
          <p:cNvPr id="39033" name="AutoShape 121"/>
          <p:cNvSpPr>
            <a:spLocks/>
          </p:cNvSpPr>
          <p:nvPr/>
        </p:nvSpPr>
        <p:spPr bwMode="black">
          <a:xfrm>
            <a:off x="2173288" y="5965825"/>
            <a:ext cx="3422650" cy="357188"/>
          </a:xfrm>
          <a:prstGeom prst="callout2">
            <a:avLst>
              <a:gd name="adj1" fmla="val 32000"/>
              <a:gd name="adj2" fmla="val 102227"/>
              <a:gd name="adj3" fmla="val 32000"/>
              <a:gd name="adj4" fmla="val 116185"/>
              <a:gd name="adj5" fmla="val -239556"/>
              <a:gd name="adj6" fmla="val 131213"/>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zh-CN" altLang="en-US" sz="1400" b="1">
                <a:solidFill>
                  <a:schemeClr val="bg1"/>
                </a:solidFill>
                <a:ea typeface="宋体" pitchFamily="2" charset="-122"/>
              </a:rPr>
              <a:t>            澳大利亚政府：出台云计算战略</a:t>
            </a:r>
          </a:p>
        </p:txBody>
      </p:sp>
      <p:sp>
        <p:nvSpPr>
          <p:cNvPr id="39034" name="Oval 122"/>
          <p:cNvSpPr>
            <a:spLocks noChangeArrowheads="1"/>
          </p:cNvSpPr>
          <p:nvPr/>
        </p:nvSpPr>
        <p:spPr bwMode="gray">
          <a:xfrm>
            <a:off x="1905000" y="2743200"/>
            <a:ext cx="260350" cy="26035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39035" name="AutoShape 123"/>
          <p:cNvSpPr>
            <a:spLocks/>
          </p:cNvSpPr>
          <p:nvPr/>
        </p:nvSpPr>
        <p:spPr bwMode="black">
          <a:xfrm>
            <a:off x="2590800" y="3733800"/>
            <a:ext cx="3429000" cy="914400"/>
          </a:xfrm>
          <a:prstGeom prst="callout2">
            <a:avLst>
              <a:gd name="adj1" fmla="val 12500"/>
              <a:gd name="adj2" fmla="val -2222"/>
              <a:gd name="adj3" fmla="val 12500"/>
              <a:gd name="adj4" fmla="val -9120"/>
              <a:gd name="adj5" fmla="val -82468"/>
              <a:gd name="adj6" fmla="val -15370"/>
            </a:avLst>
          </a:prstGeom>
          <a:noFill/>
          <a:ln w="9525">
            <a:solidFill>
              <a:schemeClr val="bg1"/>
            </a:solidFill>
            <a:miter lim="800000"/>
            <a:headEnd type="diamond" w="med" len="me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zh-CN" sz="1400" b="1">
                <a:solidFill>
                  <a:schemeClr val="bg1"/>
                </a:solidFill>
                <a:ea typeface="宋体" pitchFamily="2" charset="-122"/>
              </a:rPr>
              <a:t>1</a:t>
            </a:r>
            <a:r>
              <a:rPr lang="zh-CN" altLang="en-US" sz="1400" b="1">
                <a:solidFill>
                  <a:schemeClr val="bg1"/>
                </a:solidFill>
                <a:ea typeface="宋体" pitchFamily="2" charset="-122"/>
              </a:rPr>
              <a:t>、美国能源部麦哲伦（</a:t>
            </a:r>
            <a:r>
              <a:rPr lang="en-US" altLang="zh-CN" sz="1400" b="1">
                <a:solidFill>
                  <a:schemeClr val="bg1"/>
                </a:solidFill>
                <a:ea typeface="宋体" pitchFamily="2" charset="-122"/>
              </a:rPr>
              <a:t>Magellan</a:t>
            </a:r>
            <a:r>
              <a:rPr lang="zh-CN" altLang="en-US" sz="1400" b="1">
                <a:solidFill>
                  <a:schemeClr val="bg1"/>
                </a:solidFill>
                <a:ea typeface="宋体" pitchFamily="2" charset="-122"/>
              </a:rPr>
              <a:t>）项目</a:t>
            </a:r>
            <a:endParaRPr lang="en-US" altLang="zh-CN" sz="1400" b="1">
              <a:solidFill>
                <a:schemeClr val="bg1"/>
              </a:solidFill>
              <a:ea typeface="宋体" pitchFamily="2" charset="-122"/>
            </a:endParaRPr>
          </a:p>
          <a:p>
            <a:pPr eaLnBrk="0" hangingPunct="0"/>
            <a:r>
              <a:rPr lang="en-US" altLang="zh-CN" sz="1400" b="1">
                <a:solidFill>
                  <a:schemeClr val="bg1"/>
                </a:solidFill>
                <a:ea typeface="宋体" pitchFamily="2" charset="-122"/>
              </a:rPr>
              <a:t>2</a:t>
            </a:r>
            <a:r>
              <a:rPr lang="zh-CN" altLang="en-US" sz="1400" b="1">
                <a:solidFill>
                  <a:schemeClr val="bg1"/>
                </a:solidFill>
                <a:ea typeface="宋体" pitchFamily="2" charset="-122"/>
              </a:rPr>
              <a:t>、美国航天局（</a:t>
            </a:r>
            <a:r>
              <a:rPr lang="en-US" altLang="zh-CN" sz="1400" b="1">
                <a:solidFill>
                  <a:schemeClr val="bg1"/>
                </a:solidFill>
                <a:ea typeface="宋体" pitchFamily="2" charset="-122"/>
              </a:rPr>
              <a:t>Nebula</a:t>
            </a:r>
            <a:r>
              <a:rPr lang="zh-CN" altLang="en-US" sz="1400" b="1">
                <a:solidFill>
                  <a:schemeClr val="bg1"/>
                </a:solidFill>
                <a:ea typeface="宋体" pitchFamily="2" charset="-122"/>
              </a:rPr>
              <a:t>）项目</a:t>
            </a:r>
          </a:p>
          <a:p>
            <a:pPr eaLnBrk="0" hangingPunct="0"/>
            <a:endParaRPr lang="zh-CN" altLang="en-US" sz="1400" b="1">
              <a:solidFill>
                <a:schemeClr val="bg1"/>
              </a:solidFill>
              <a:ea typeface="宋体" pitchFamily="2" charset="-122"/>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7_Silverlight_template">
  <a:themeElements>
    <a:clrScheme name="Custom 10">
      <a:dk1>
        <a:srgbClr val="000000"/>
      </a:dk1>
      <a:lt1>
        <a:srgbClr val="FFFFFF"/>
      </a:lt1>
      <a:dk2>
        <a:srgbClr val="125CA7"/>
      </a:dk2>
      <a:lt2>
        <a:srgbClr val="E5F1F7"/>
      </a:lt2>
      <a:accent1>
        <a:srgbClr val="BFE7F7"/>
      </a:accent1>
      <a:accent2>
        <a:srgbClr val="54B0E2"/>
      </a:accent2>
      <a:accent3>
        <a:srgbClr val="E8E8E2"/>
      </a:accent3>
      <a:accent4>
        <a:srgbClr val="C7C7BD"/>
      </a:accent4>
      <a:accent5>
        <a:srgbClr val="817C77"/>
      </a:accent5>
      <a:accent6>
        <a:srgbClr val="F47E3F"/>
      </a:accent6>
      <a:hlink>
        <a:srgbClr val="54B0E2"/>
      </a:hlink>
      <a:folHlink>
        <a:srgbClr val="F47E3F"/>
      </a:folHlink>
    </a:clrScheme>
    <a:fontScheme name="17_Silverlight_template">
      <a:majorFont>
        <a:latin typeface="Segoe Light"/>
        <a:ea typeface=""/>
        <a:cs typeface="Arial"/>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BBDEB6"/>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BBDEB6"/>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2988</Words>
  <Application>Microsoft Office PowerPoint</Application>
  <PresentationFormat>全屏显示(4:3)</PresentationFormat>
  <Paragraphs>422</Paragraphs>
  <Slides>56</Slides>
  <Notes>28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58" baseType="lpstr">
      <vt:lpstr>17_Silverlight_template</vt:lpstr>
      <vt:lpstr>Visio</vt:lpstr>
      <vt:lpstr>云计算与云管理系统</vt:lpstr>
      <vt:lpstr>提纲</vt:lpstr>
      <vt:lpstr>计算模式的变革</vt:lpstr>
      <vt:lpstr>PowerPoint 演示文稿</vt:lpstr>
      <vt:lpstr>云计算的定义</vt:lpstr>
      <vt:lpstr>PowerPoint 演示文稿</vt:lpstr>
      <vt:lpstr>云计算特点</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云计算服务类型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云计算管理平台 – 透明云管理平台</vt:lpstr>
      <vt:lpstr>云计算管理平台 - OpenStack</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Silverlight Briefing - MIX07</dc:title>
  <dc:subject>Silverlight</dc:subject>
  <dc:creator/>
  <dc:description>COPYRIGHT, Microsoft 2007.  All rights reserved.  No permission is granted to reproduce or re-use materials from this document in other documents.  All rights reserved.
3rd party company names and logos are used with permission and are subject to their own copyrights and trademarks.</dc:description>
  <cp:lastModifiedBy/>
  <cp:revision>48</cp:revision>
  <dcterms:created xsi:type="dcterms:W3CDTF">2007-08-03T18:56:26Z</dcterms:created>
  <dcterms:modified xsi:type="dcterms:W3CDTF">2015-03-12T23:16:51Z</dcterms:modified>
</cp:coreProperties>
</file>